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g" ContentType="video/mpeg"/>
  <Default Extension="png" ContentType="image/png"/>
  <Default Extension="rels" ContentType="application/vnd.openxmlformats-package.relationships+xml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30" r:id="rId1"/>
  </p:sldMasterIdLst>
  <p:notesMasterIdLst>
    <p:notesMasterId r:id="rId76"/>
  </p:notesMasterIdLst>
  <p:handoutMasterIdLst>
    <p:handoutMasterId r:id="rId77"/>
  </p:handoutMasterIdLst>
  <p:sldIdLst>
    <p:sldId id="256" r:id="rId2"/>
    <p:sldId id="356" r:id="rId3"/>
    <p:sldId id="282" r:id="rId4"/>
    <p:sldId id="296" r:id="rId5"/>
    <p:sldId id="297" r:id="rId6"/>
    <p:sldId id="355" r:id="rId7"/>
    <p:sldId id="315" r:id="rId8"/>
    <p:sldId id="293" r:id="rId9"/>
    <p:sldId id="308" r:id="rId10"/>
    <p:sldId id="307" r:id="rId11"/>
    <p:sldId id="359" r:id="rId12"/>
    <p:sldId id="357" r:id="rId13"/>
    <p:sldId id="298" r:id="rId14"/>
    <p:sldId id="309" r:id="rId15"/>
    <p:sldId id="310" r:id="rId16"/>
    <p:sldId id="314" r:id="rId17"/>
    <p:sldId id="313" r:id="rId18"/>
    <p:sldId id="360" r:id="rId19"/>
    <p:sldId id="368" r:id="rId20"/>
    <p:sldId id="312" r:id="rId21"/>
    <p:sldId id="316" r:id="rId22"/>
    <p:sldId id="319" r:id="rId23"/>
    <p:sldId id="325" r:id="rId24"/>
    <p:sldId id="323" r:id="rId25"/>
    <p:sldId id="364" r:id="rId26"/>
    <p:sldId id="324" r:id="rId27"/>
    <p:sldId id="363" r:id="rId28"/>
    <p:sldId id="299" r:id="rId29"/>
    <p:sldId id="300" r:id="rId30"/>
    <p:sldId id="362" r:id="rId31"/>
    <p:sldId id="361" r:id="rId32"/>
    <p:sldId id="301" r:id="rId33"/>
    <p:sldId id="276" r:id="rId34"/>
    <p:sldId id="302" r:id="rId35"/>
    <p:sldId id="303" r:id="rId36"/>
    <p:sldId id="328" r:id="rId37"/>
    <p:sldId id="327" r:id="rId38"/>
    <p:sldId id="369" r:id="rId39"/>
    <p:sldId id="344" r:id="rId40"/>
    <p:sldId id="305" r:id="rId41"/>
    <p:sldId id="287" r:id="rId42"/>
    <p:sldId id="304" r:id="rId43"/>
    <p:sldId id="306" r:id="rId44"/>
    <p:sldId id="330" r:id="rId45"/>
    <p:sldId id="326" r:id="rId46"/>
    <p:sldId id="329" r:id="rId47"/>
    <p:sldId id="358" r:id="rId48"/>
    <p:sldId id="259" r:id="rId49"/>
    <p:sldId id="342" r:id="rId50"/>
    <p:sldId id="343" r:id="rId51"/>
    <p:sldId id="271" r:id="rId52"/>
    <p:sldId id="294" r:id="rId53"/>
    <p:sldId id="272" r:id="rId54"/>
    <p:sldId id="273" r:id="rId55"/>
    <p:sldId id="274" r:id="rId56"/>
    <p:sldId id="275" r:id="rId57"/>
    <p:sldId id="284" r:id="rId58"/>
    <p:sldId id="286" r:id="rId59"/>
    <p:sldId id="262" r:id="rId60"/>
    <p:sldId id="263" r:id="rId61"/>
    <p:sldId id="260" r:id="rId62"/>
    <p:sldId id="261" r:id="rId63"/>
    <p:sldId id="365" r:id="rId64"/>
    <p:sldId id="366" r:id="rId65"/>
    <p:sldId id="283" r:id="rId66"/>
    <p:sldId id="345" r:id="rId67"/>
    <p:sldId id="346" r:id="rId68"/>
    <p:sldId id="348" r:id="rId69"/>
    <p:sldId id="349" r:id="rId70"/>
    <p:sldId id="350" r:id="rId71"/>
    <p:sldId id="367" r:id="rId72"/>
    <p:sldId id="352" r:id="rId73"/>
    <p:sldId id="353" r:id="rId74"/>
    <p:sldId id="354" r:id="rId75"/>
  </p:sldIdLst>
  <p:sldSz cx="9144000" cy="6858000" type="overhead"/>
  <p:notesSz cx="7004050" cy="9226550"/>
  <p:custDataLst>
    <p:tags r:id="rId7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6">
          <p15:clr>
            <a:srgbClr val="A4A3A4"/>
          </p15:clr>
        </p15:guide>
        <p15:guide id="2" pos="220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3300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27" autoAdjust="0"/>
  </p:normalViewPr>
  <p:slideViewPr>
    <p:cSldViewPr>
      <p:cViewPr varScale="1">
        <p:scale>
          <a:sx n="87" d="100"/>
          <a:sy n="87" d="100"/>
        </p:scale>
        <p:origin x="96" y="26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5160"/>
    </p:cViewPr>
  </p:sorterViewPr>
  <p:notesViewPr>
    <p:cSldViewPr>
      <p:cViewPr varScale="1">
        <p:scale>
          <a:sx n="57" d="100"/>
          <a:sy n="57" d="100"/>
        </p:scale>
        <p:origin x="-1704" y="-90"/>
      </p:cViewPr>
      <p:guideLst>
        <p:guide orient="horz" pos="2906"/>
        <p:guide pos="220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20" tIns="46360" rIns="92720" bIns="46360" numCol="1" anchor="t" anchorCtr="0" compatLnSpc="1">
            <a:prstTxWarp prst="textNoShape">
              <a:avLst/>
            </a:prstTxWarp>
          </a:bodyPr>
          <a:lstStyle>
            <a:lvl1pPr defTabSz="927100">
              <a:defRPr kumimoji="0" sz="1200" smtClean="0"/>
            </a:lvl1pPr>
          </a:lstStyle>
          <a:p>
            <a:pPr>
              <a:defRPr/>
            </a:pPr>
            <a:r>
              <a:rPr lang="en-US"/>
              <a:t>Jim Clawson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35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20" tIns="46360" rIns="92720" bIns="46360" numCol="1" anchor="t" anchorCtr="0" compatLnSpc="1">
            <a:prstTxWarp prst="textNoShape">
              <a:avLst/>
            </a:prstTxWarp>
          </a:bodyPr>
          <a:lstStyle>
            <a:lvl1pPr algn="r" defTabSz="927100">
              <a:defRPr kumimoji="0" sz="1200" smtClean="0"/>
            </a:lvl1pPr>
          </a:lstStyle>
          <a:p>
            <a:pPr>
              <a:defRPr/>
            </a:pPr>
            <a:fld id="{7CE4299E-EE70-4008-9E64-2779D60E37D1}" type="datetime1">
              <a:rPr lang="en-US" smtClean="0"/>
              <a:t>12/9/2024</a:t>
            </a:fld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6175"/>
            <a:ext cx="3035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20" tIns="46360" rIns="92720" bIns="46360" numCol="1" anchor="b" anchorCtr="0" compatLnSpc="1">
            <a:prstTxWarp prst="textNoShape">
              <a:avLst/>
            </a:prstTxWarp>
          </a:bodyPr>
          <a:lstStyle>
            <a:lvl1pPr defTabSz="927100">
              <a:defRPr kumimoji="0" sz="1200" smtClean="0"/>
            </a:lvl1pPr>
          </a:lstStyle>
          <a:p>
            <a:pPr>
              <a:defRPr/>
            </a:pPr>
            <a:r>
              <a:rPr lang="en-US"/>
              <a:t>HRM as a Source of Competitive Advantage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766175"/>
            <a:ext cx="3035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20" tIns="46360" rIns="92720" bIns="46360" numCol="1" anchor="b" anchorCtr="0" compatLnSpc="1">
            <a:prstTxWarp prst="textNoShape">
              <a:avLst/>
            </a:prstTxWarp>
          </a:bodyPr>
          <a:lstStyle>
            <a:lvl1pPr algn="r" defTabSz="927100">
              <a:defRPr kumimoji="0" sz="1200" smtClean="0"/>
            </a:lvl1pPr>
          </a:lstStyle>
          <a:p>
            <a:pPr>
              <a:defRPr/>
            </a:pPr>
            <a:fld id="{DA6C93B1-933E-4E8F-8217-72DA33D35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089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20" tIns="46360" rIns="92720" bIns="46360" numCol="1" anchor="t" anchorCtr="0" compatLnSpc="1">
            <a:prstTxWarp prst="textNoShape">
              <a:avLst/>
            </a:prstTxWarp>
          </a:bodyPr>
          <a:lstStyle>
            <a:lvl1pPr defTabSz="92710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1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95388" y="692150"/>
            <a:ext cx="4614862" cy="3460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383088"/>
            <a:ext cx="5137150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20" tIns="46360" rIns="92720" bIns="4636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r>
              <a:rPr lang="en-US" noProof="0"/>
              <a:t>________________________________________________________</a:t>
            </a:r>
          </a:p>
          <a:p>
            <a:pPr lvl="0"/>
            <a:endParaRPr lang="en-US" noProof="0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68750" y="0"/>
            <a:ext cx="3035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20" tIns="46360" rIns="92720" bIns="46360" numCol="1" anchor="t" anchorCtr="0" compatLnSpc="1">
            <a:prstTxWarp prst="textNoShape">
              <a:avLst/>
            </a:prstTxWarp>
          </a:bodyPr>
          <a:lstStyle>
            <a:lvl1pPr algn="r" defTabSz="927100">
              <a:defRPr kumimoji="0" sz="1200" smtClean="0"/>
            </a:lvl1pPr>
          </a:lstStyle>
          <a:p>
            <a:pPr>
              <a:defRPr/>
            </a:pPr>
            <a:fld id="{E030E186-7D39-41C5-9CE7-C93CF594C561}" type="datetime1">
              <a:rPr lang="en-US" smtClean="0"/>
              <a:t>12/9/2024</a:t>
            </a:fld>
            <a:endParaRPr 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6175"/>
            <a:ext cx="3035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20" tIns="46360" rIns="92720" bIns="46360" numCol="1" anchor="b" anchorCtr="0" compatLnSpc="1">
            <a:prstTxWarp prst="textNoShape">
              <a:avLst/>
            </a:prstTxWarp>
          </a:bodyPr>
          <a:lstStyle>
            <a:lvl1pPr defTabSz="92710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750" y="8766175"/>
            <a:ext cx="3035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20" tIns="46360" rIns="92720" bIns="46360" numCol="1" anchor="b" anchorCtr="0" compatLnSpc="1">
            <a:prstTxWarp prst="textNoShape">
              <a:avLst/>
            </a:prstTxWarp>
          </a:bodyPr>
          <a:lstStyle>
            <a:lvl1pPr algn="r" defTabSz="927100">
              <a:defRPr kumimoji="0" sz="1200" smtClean="0"/>
            </a:lvl1pPr>
          </a:lstStyle>
          <a:p>
            <a:pPr>
              <a:defRPr/>
            </a:pPr>
            <a:fld id="{01CEEB2A-F5AC-4FED-AD71-76620ED3E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0616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783733C-710B-4590-8B1F-5ECE57CE8ABB}" type="datetime1">
              <a:rPr lang="en-US" smtClean="0"/>
              <a:t>12/9/2024</a:t>
            </a:fld>
            <a:endParaRPr lang="en-US"/>
          </a:p>
        </p:txBody>
      </p:sp>
      <p:sp>
        <p:nvSpPr>
          <p:cNvPr id="7987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A3B7B3-2994-4859-B2A1-93871499CE98}" type="slidenum">
              <a:rPr lang="en-US"/>
              <a:pPr/>
              <a:t>1</a:t>
            </a:fld>
            <a:endParaRPr lang="en-US"/>
          </a:p>
        </p:txBody>
      </p:sp>
      <p:sp>
        <p:nvSpPr>
          <p:cNvPr id="79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  <a:p>
            <a:r>
              <a:rPr lang="en-US"/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50422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50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05625353-5930-41DA-A82A-6817A7F5E294}" type="datetime1">
              <a:rPr lang="en-US" smtClean="0"/>
              <a:t>12/9/2024</a:t>
            </a:fld>
            <a:endParaRPr lang="en-US"/>
          </a:p>
        </p:txBody>
      </p:sp>
      <p:sp>
        <p:nvSpPr>
          <p:cNvPr id="92163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8D28C-1F0D-45F4-8F03-5DE6EB9401EA}" type="slidenum">
              <a:rPr lang="en-US"/>
              <a:pPr/>
              <a:t>3</a:t>
            </a:fld>
            <a:endParaRPr lang="en-US"/>
          </a:p>
        </p:txBody>
      </p:sp>
      <p:sp>
        <p:nvSpPr>
          <p:cNvPr id="921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2166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488490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8090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81BD2CB-6FD8-407D-AB6B-5188D14AFB7F}" type="datetime1">
              <a:rPr lang="en-US" smtClean="0"/>
              <a:t>12/9/2024</a:t>
            </a:fld>
            <a:endParaRPr lang="en-US"/>
          </a:p>
        </p:txBody>
      </p:sp>
      <p:sp>
        <p:nvSpPr>
          <p:cNvPr id="8090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23CD00-9817-42B5-9134-A52145020866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78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48888623-195E-4974-9509-9E63D129BD36}" type="datetime1">
              <a:rPr lang="en-US" smtClean="0"/>
              <a:t>12/9/2024</a:t>
            </a:fld>
            <a:endParaRPr lang="en-US"/>
          </a:p>
        </p:txBody>
      </p:sp>
      <p:sp>
        <p:nvSpPr>
          <p:cNvPr id="9523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8DB2A7-3E6F-4878-A90D-A52F45B92C26}" type="slidenum">
              <a:rPr lang="en-US"/>
              <a:pPr/>
              <a:t>5</a:t>
            </a:fld>
            <a:endParaRPr lang="en-US"/>
          </a:p>
        </p:txBody>
      </p:sp>
      <p:sp>
        <p:nvSpPr>
          <p:cNvPr id="952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5238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635908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114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401ACA8-AC19-45BE-97E8-1FC33C60593E}" type="datetime1">
              <a:rPr lang="en-US" smtClean="0"/>
              <a:t>12/9/2024</a:t>
            </a:fld>
            <a:endParaRPr lang="en-US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9822B9-0574-44DA-8F48-E9F80CA22E43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95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D4B1C3F-3DB5-4BA8-8F6D-2DA783989830}" type="datetime1">
              <a:rPr lang="en-US" smtClean="0"/>
              <a:t>12/9/2024</a:t>
            </a:fld>
            <a:endParaRPr lang="en-US"/>
          </a:p>
        </p:txBody>
      </p:sp>
      <p:sp>
        <p:nvSpPr>
          <p:cNvPr id="96259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0AB81-FAFB-4010-98D7-F0BC7BB10735}" type="slidenum">
              <a:rPr lang="en-US"/>
              <a:pPr/>
              <a:t>8</a:t>
            </a:fld>
            <a:endParaRPr lang="en-US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6262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119180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25436486-583E-4828-8566-76B06193DC43}" type="datetime1">
              <a:rPr lang="en-US" smtClean="0"/>
              <a:t>12/9/2024</a:t>
            </a:fld>
            <a:endParaRPr lang="en-US"/>
          </a:p>
        </p:txBody>
      </p:sp>
      <p:sp>
        <p:nvSpPr>
          <p:cNvPr id="98307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156105-08C6-42AE-B713-64D4D6157851}" type="slidenum">
              <a:rPr lang="en-US"/>
              <a:pPr/>
              <a:t>9</a:t>
            </a:fld>
            <a:endParaRPr lang="en-US"/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8310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615049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25BD7A68-A376-4634-82B2-5532B471E267}" type="datetime1">
              <a:rPr lang="en-US" smtClean="0"/>
              <a:t>12/9/2024</a:t>
            </a:fld>
            <a:endParaRPr lang="en-US"/>
          </a:p>
        </p:txBody>
      </p:sp>
      <p:sp>
        <p:nvSpPr>
          <p:cNvPr id="97283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CF5E90-7DBE-43EA-AFCD-E6EDA07B1476}" type="slidenum">
              <a:rPr lang="en-US"/>
              <a:pPr/>
              <a:t>10</a:t>
            </a:fld>
            <a:endParaRPr lang="en-US"/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7286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205461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3188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DB7C6632-ACA8-43E1-869D-133DEE01D52A}" type="datetime1">
              <a:rPr lang="en-US" smtClean="0"/>
              <a:t>12/9/2024</a:t>
            </a:fld>
            <a:endParaRPr lang="en-US"/>
          </a:p>
        </p:txBody>
      </p:sp>
      <p:sp>
        <p:nvSpPr>
          <p:cNvPr id="9318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19668F-495F-4437-9A04-6E5834D18191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1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9332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C67ADDDD-B589-4F1A-98BF-D5F5F40CDE6E}" type="datetime1">
              <a:rPr lang="en-US" smtClean="0"/>
              <a:t>12/9/2024</a:t>
            </a:fld>
            <a:endParaRPr lang="en-US"/>
          </a:p>
        </p:txBody>
      </p:sp>
      <p:sp>
        <p:nvSpPr>
          <p:cNvPr id="9933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ED38C2-A5AD-4771-BBCC-31C5F3E206CB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19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035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EB0B4771-3A16-450C-8392-66EFA5E45F0B}" type="datetime1">
              <a:rPr lang="en-US" smtClean="0"/>
              <a:t>12/9/2024</a:t>
            </a:fld>
            <a:endParaRPr lang="en-US"/>
          </a:p>
        </p:txBody>
      </p:sp>
      <p:sp>
        <p:nvSpPr>
          <p:cNvPr id="10035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68F378-46AB-43E0-ABCD-944727E7A29D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79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138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FD4E072-78C9-4A31-9C19-617E13D2D0C6}" type="datetime1">
              <a:rPr lang="en-US" smtClean="0"/>
              <a:t>12/9/2024</a:t>
            </a:fld>
            <a:endParaRPr lang="en-US"/>
          </a:p>
        </p:txBody>
      </p:sp>
      <p:sp>
        <p:nvSpPr>
          <p:cNvPr id="10138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8C70EE-6A68-44BA-92BB-BE95E773C2C1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91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240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C822F5EE-59D2-43C6-9FD9-04AB02666A47}" type="datetime1">
              <a:rPr lang="en-US" smtClean="0"/>
              <a:t>12/9/2024</a:t>
            </a:fld>
            <a:endParaRPr lang="en-US"/>
          </a:p>
        </p:txBody>
      </p:sp>
      <p:sp>
        <p:nvSpPr>
          <p:cNvPr id="10240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FF3AD1-7D9F-4D4E-9DE4-9CBAB34C06A8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11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0DE0-6DD0-3CEA-1503-E228B5986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>
            <a:extLst>
              <a:ext uri="{FF2B5EF4-FFF2-40B4-BE49-F238E27FC236}">
                <a16:creationId xmlns:a16="http://schemas.microsoft.com/office/drawing/2014/main" id="{27196AB5-D0B2-684D-740D-6D4A669E4B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>
            <a:extLst>
              <a:ext uri="{FF2B5EF4-FFF2-40B4-BE49-F238E27FC236}">
                <a16:creationId xmlns:a16="http://schemas.microsoft.com/office/drawing/2014/main" id="{7C332B69-E3CD-9200-AEC6-BB3E18D94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1140" name="Date Placeholder 3">
            <a:extLst>
              <a:ext uri="{FF2B5EF4-FFF2-40B4-BE49-F238E27FC236}">
                <a16:creationId xmlns:a16="http://schemas.microsoft.com/office/drawing/2014/main" id="{169F5FB9-0752-1487-45E8-E867B6F2F8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401ACA8-AC19-45BE-97E8-1FC33C60593E}" type="datetime1">
              <a:rPr lang="en-US" smtClean="0"/>
              <a:t>12/9/2024</a:t>
            </a:fld>
            <a:endParaRPr lang="en-US"/>
          </a:p>
        </p:txBody>
      </p:sp>
      <p:sp>
        <p:nvSpPr>
          <p:cNvPr id="91141" name="Slide Number Placeholder 4">
            <a:extLst>
              <a:ext uri="{FF2B5EF4-FFF2-40B4-BE49-F238E27FC236}">
                <a16:creationId xmlns:a16="http://schemas.microsoft.com/office/drawing/2014/main" id="{0AD4BCE7-F9C5-577E-2BA6-DF02E71F23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9822B9-0574-44DA-8F48-E9F80CA22E43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284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698500"/>
            <a:ext cx="4594225" cy="3446463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697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752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55771CB2-06B0-4387-B629-4F36DF34C9B0}" type="datetime1">
              <a:rPr lang="en-US" smtClean="0"/>
              <a:t>12/9/2024</a:t>
            </a:fld>
            <a:endParaRPr lang="en-US"/>
          </a:p>
        </p:txBody>
      </p:sp>
      <p:sp>
        <p:nvSpPr>
          <p:cNvPr id="10752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825148-1D4D-4424-A861-5E787213B43B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24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698500"/>
            <a:ext cx="4594225" cy="3446463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04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9572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D2F1CDB6-0E94-4A86-930E-56349A6499EC}" type="datetime1">
              <a:rPr lang="en-US" smtClean="0"/>
              <a:t>12/9/2024</a:t>
            </a:fld>
            <a:endParaRPr lang="en-US"/>
          </a:p>
        </p:txBody>
      </p:sp>
      <p:sp>
        <p:nvSpPr>
          <p:cNvPr id="10957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ED5C86-AA0C-41A1-B2EA-A625BC8D553E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655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059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A6FBB4D7-378D-4FC2-9429-B6606CD672F4}" type="datetime1">
              <a:rPr lang="en-US" smtClean="0"/>
              <a:t>12/9/2024</a:t>
            </a:fld>
            <a:endParaRPr lang="en-US"/>
          </a:p>
        </p:txBody>
      </p:sp>
      <p:sp>
        <p:nvSpPr>
          <p:cNvPr id="11059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4FD486-CDA2-452A-A584-F36AC3BDF031}" type="slidenum">
              <a:rPr lang="en-US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279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162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2464B8FE-E93C-464E-93B2-8065EF85B687}" type="datetime1">
              <a:rPr lang="en-US" smtClean="0"/>
              <a:t>12/9/2024</a:t>
            </a:fld>
            <a:endParaRPr lang="en-US"/>
          </a:p>
        </p:txBody>
      </p:sp>
      <p:sp>
        <p:nvSpPr>
          <p:cNvPr id="11162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35F390-218D-4089-B8FC-E009BB99F694}" type="slidenum">
              <a:rPr lang="en-US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723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F855-497C-8371-9C9D-C362AAA0F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1">
            <a:extLst>
              <a:ext uri="{FF2B5EF4-FFF2-40B4-BE49-F238E27FC236}">
                <a16:creationId xmlns:a16="http://schemas.microsoft.com/office/drawing/2014/main" id="{01E8A09C-24E8-818D-D027-179B4C3862C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D4B1C3F-3DB5-4BA8-8F6D-2DA783989830}" type="datetime1">
              <a:rPr lang="en-US" smtClean="0"/>
              <a:t>12/9/2024</a:t>
            </a:fld>
            <a:endParaRPr lang="en-US"/>
          </a:p>
        </p:txBody>
      </p:sp>
      <p:sp>
        <p:nvSpPr>
          <p:cNvPr id="96259" name="Rectangle 13">
            <a:extLst>
              <a:ext uri="{FF2B5EF4-FFF2-40B4-BE49-F238E27FC236}">
                <a16:creationId xmlns:a16="http://schemas.microsoft.com/office/drawing/2014/main" id="{D8312D13-EC8F-172A-AF2D-EF62A97125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0AB81-FAFB-4010-98D7-F0BC7BB10735}" type="slidenum">
              <a:rPr lang="en-US"/>
              <a:pPr/>
              <a:t>27</a:t>
            </a:fld>
            <a:endParaRPr lang="en-US"/>
          </a:p>
        </p:txBody>
      </p:sp>
      <p:sp>
        <p:nvSpPr>
          <p:cNvPr id="96260" name="Rectangle 2">
            <a:extLst>
              <a:ext uri="{FF2B5EF4-FFF2-40B4-BE49-F238E27FC236}">
                <a16:creationId xmlns:a16="http://schemas.microsoft.com/office/drawing/2014/main" id="{631E383C-3BA8-2E5F-6816-37085B3059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1" name="Rectangle 3">
            <a:extLst>
              <a:ext uri="{FF2B5EF4-FFF2-40B4-BE49-F238E27FC236}">
                <a16:creationId xmlns:a16="http://schemas.microsoft.com/office/drawing/2014/main" id="{0D298478-16E9-847C-7FBE-D40ED9FCB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6262" name="Rectangle 4">
            <a:extLst>
              <a:ext uri="{FF2B5EF4-FFF2-40B4-BE49-F238E27FC236}">
                <a16:creationId xmlns:a16="http://schemas.microsoft.com/office/drawing/2014/main" id="{BABB98DC-1761-EE4B-6974-1544D54B2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3001340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264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AF0FC9A-D1C4-4742-BCC1-6842A22F5D46}" type="datetime1">
              <a:rPr lang="en-US" smtClean="0"/>
              <a:t>12/9/2024</a:t>
            </a:fld>
            <a:endParaRPr lang="en-US"/>
          </a:p>
        </p:txBody>
      </p:sp>
      <p:sp>
        <p:nvSpPr>
          <p:cNvPr id="1126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E045D-1767-476E-AB6C-534E8E05613C}" type="slidenum">
              <a:rPr lang="en-US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3114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3668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DCFA042D-A910-476D-A644-39145D74A288}" type="datetime1">
              <a:rPr lang="en-US" smtClean="0"/>
              <a:t>12/9/2024</a:t>
            </a:fld>
            <a:endParaRPr lang="en-US"/>
          </a:p>
        </p:txBody>
      </p:sp>
      <p:sp>
        <p:nvSpPr>
          <p:cNvPr id="11366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CCE69-D2BD-4F36-974F-6A2BA382ACA3}" type="slidenum">
              <a:rPr lang="en-US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60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4692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CA1C71F9-1F22-4919-A6CF-D6364BE52B62}" type="datetime1">
              <a:rPr lang="en-US" smtClean="0"/>
              <a:t>12/9/2024</a:t>
            </a:fld>
            <a:endParaRPr lang="en-US"/>
          </a:p>
        </p:txBody>
      </p:sp>
      <p:sp>
        <p:nvSpPr>
          <p:cNvPr id="11469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C39137-6CD4-4CE0-B620-8589084BD0F0}" type="slidenum">
              <a:rPr lang="en-US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58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B4D9CDC-F788-47EF-9B97-FFF24D5880C6}" type="datetime1">
              <a:rPr lang="en-US" smtClean="0"/>
              <a:t>12/9/2024</a:t>
            </a:fld>
            <a:endParaRPr lang="en-US"/>
          </a:p>
        </p:txBody>
      </p:sp>
      <p:sp>
        <p:nvSpPr>
          <p:cNvPr id="11571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DEEAB8-8658-4453-B549-25EDD3BD637B}" type="slidenum">
              <a:rPr lang="en-US"/>
              <a:pPr/>
              <a:t>33</a:t>
            </a:fld>
            <a:endParaRPr lang="en-US"/>
          </a:p>
        </p:txBody>
      </p:sp>
      <p:sp>
        <p:nvSpPr>
          <p:cNvPr id="1157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5718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2205012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674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6DDE2C1F-CA53-495B-AC7E-85B67B4B110A}" type="datetime1">
              <a:rPr lang="en-US" smtClean="0"/>
              <a:t>12/9/2024</a:t>
            </a:fld>
            <a:endParaRPr lang="en-US"/>
          </a:p>
        </p:txBody>
      </p:sp>
      <p:sp>
        <p:nvSpPr>
          <p:cNvPr id="11674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6014C-BA1B-4D51-86CD-906657CE14FC}" type="slidenum">
              <a:rPr lang="en-US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394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77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AC447727-8BCF-40D9-AC0B-368511AB65A1}" type="datetime1">
              <a:rPr lang="en-US" smtClean="0"/>
              <a:t>12/9/2024</a:t>
            </a:fld>
            <a:endParaRPr lang="en-US"/>
          </a:p>
        </p:txBody>
      </p:sp>
      <p:sp>
        <p:nvSpPr>
          <p:cNvPr id="1177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F72098-1F05-4665-8859-ADB31AAC880A}" type="slidenum">
              <a:rPr lang="en-US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610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67FCFB-6D66-444F-8C55-9304D1219E01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469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0F572F-831C-47ED-A252-3A32AEE27530}" type="slidenum">
              <a:rPr lang="en-US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0977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148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083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ACD784AB-0FE1-49E7-9546-4026A259BEEA}" type="datetime1">
              <a:rPr lang="en-US" smtClean="0"/>
              <a:t>12/9/2024</a:t>
            </a:fld>
            <a:endParaRPr lang="en-US"/>
          </a:p>
        </p:txBody>
      </p:sp>
      <p:sp>
        <p:nvSpPr>
          <p:cNvPr id="12083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8C4F4-6BAC-4108-B36A-19C3359B87E4}" type="slidenum">
              <a:rPr lang="en-US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414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D295DDF6-60E9-4047-B21D-9196336A35A4}" type="datetime1">
              <a:rPr lang="en-US" smtClean="0"/>
              <a:t>12/9/2024</a:t>
            </a:fld>
            <a:endParaRPr lang="en-US"/>
          </a:p>
        </p:txBody>
      </p:sp>
      <p:sp>
        <p:nvSpPr>
          <p:cNvPr id="129027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249ECE-2C17-49F4-B14F-8504A1617273}" type="slidenum">
              <a:rPr lang="en-US"/>
              <a:pPr/>
              <a:t>41</a:t>
            </a:fld>
            <a:endParaRPr lang="en-US"/>
          </a:p>
        </p:txBody>
      </p:sp>
      <p:sp>
        <p:nvSpPr>
          <p:cNvPr id="1290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9030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6148720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186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0E66588A-105C-4520-BF1E-00D1C429C939}" type="datetime1">
              <a:rPr lang="en-US" smtClean="0"/>
              <a:t>12/9/2024</a:t>
            </a:fld>
            <a:endParaRPr lang="en-US"/>
          </a:p>
        </p:txBody>
      </p:sp>
      <p:sp>
        <p:nvSpPr>
          <p:cNvPr id="12186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520F5-8BBA-4DAC-88C5-B6D2C9D8310A}" type="slidenum">
              <a:rPr lang="en-US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950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288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06192F3-44A8-42C6-B561-205CA5FF5047}" type="datetime1">
              <a:rPr lang="en-US" smtClean="0"/>
              <a:t>12/9/2024</a:t>
            </a:fld>
            <a:endParaRPr lang="en-US"/>
          </a:p>
        </p:txBody>
      </p:sp>
      <p:sp>
        <p:nvSpPr>
          <p:cNvPr id="12288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69AF21-5C81-4743-B38D-00E77D56EF63}" type="slidenum">
              <a:rPr lang="en-US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644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3908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8F81046-B2F9-4F25-8E1C-D90542C0CED7}" type="datetime1">
              <a:rPr lang="en-US" smtClean="0"/>
              <a:t>12/9/2024</a:t>
            </a:fld>
            <a:endParaRPr lang="en-US"/>
          </a:p>
        </p:txBody>
      </p:sp>
      <p:sp>
        <p:nvSpPr>
          <p:cNvPr id="12390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7E79E0-682A-4307-9056-BED5B2726A5F}" type="slidenum">
              <a:rPr lang="en-US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859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4932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27B873BA-4C62-476D-B9DE-CF80F5D1EAD0}" type="datetime1">
              <a:rPr lang="en-US" smtClean="0"/>
              <a:t>12/9/2024</a:t>
            </a:fld>
            <a:endParaRPr lang="en-US"/>
          </a:p>
        </p:txBody>
      </p:sp>
      <p:sp>
        <p:nvSpPr>
          <p:cNvPr id="12493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99078-C21D-4A3D-BDC4-83AFAAEDF44C}" type="slidenum">
              <a:rPr lang="en-US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07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595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3CB45842-5FB8-47E9-B4C3-EC8E2E2920CF}" type="datetime1">
              <a:rPr lang="en-US" smtClean="0"/>
              <a:t>12/9/2024</a:t>
            </a:fld>
            <a:endParaRPr lang="en-US"/>
          </a:p>
        </p:txBody>
      </p:sp>
      <p:sp>
        <p:nvSpPr>
          <p:cNvPr id="12595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256B1A-3E05-4CAB-BAB6-416A1D241278}" type="slidenum">
              <a:rPr lang="en-US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288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DC365B4-3BB1-4636-A4C0-EA8DC8AC1016}" type="datetime1">
              <a:rPr lang="en-US" smtClean="0"/>
              <a:t>12/9/2024</a:t>
            </a:fld>
            <a:endParaRPr lang="en-US"/>
          </a:p>
        </p:txBody>
      </p:sp>
      <p:sp>
        <p:nvSpPr>
          <p:cNvPr id="126979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8576FF-6ED5-4CB2-B381-41F099CF3887}" type="slidenum">
              <a:rPr lang="en-US"/>
              <a:pPr/>
              <a:t>48</a:t>
            </a:fld>
            <a:endParaRPr lang="en-US"/>
          </a:p>
        </p:txBody>
      </p:sp>
      <p:sp>
        <p:nvSpPr>
          <p:cNvPr id="1269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6982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7451399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800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260278CE-18E3-4650-B4D1-719727AE59A6}" type="datetime1">
              <a:rPr lang="en-US" smtClean="0"/>
              <a:t>12/9/2024</a:t>
            </a:fld>
            <a:endParaRPr lang="en-US"/>
          </a:p>
        </p:txBody>
      </p:sp>
      <p:sp>
        <p:nvSpPr>
          <p:cNvPr id="12800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7CB032-1892-44B7-AA74-9D7AD245237A}" type="slidenum">
              <a:rPr lang="en-US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6142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0052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69CB953-2492-4D75-A69D-17ED17A9152D}" type="datetime1">
              <a:rPr lang="en-US" smtClean="0"/>
              <a:t>12/9/2024</a:t>
            </a:fld>
            <a:endParaRPr lang="en-US"/>
          </a:p>
        </p:txBody>
      </p:sp>
      <p:sp>
        <p:nvSpPr>
          <p:cNvPr id="13005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8E2997-D22F-4026-8D54-757C84B4DD6B}" type="slidenum">
              <a:rPr lang="en-US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664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60ED06AE-32B2-42CD-8E7E-E6AFAF23C6A1}" type="datetime1">
              <a:rPr lang="en-US" smtClean="0"/>
              <a:t>12/9/2024</a:t>
            </a:fld>
            <a:endParaRPr lang="en-US"/>
          </a:p>
        </p:txBody>
      </p:sp>
      <p:sp>
        <p:nvSpPr>
          <p:cNvPr id="13107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35063B-C5FE-4656-88F2-B60F879EAE73}" type="slidenum">
              <a:rPr lang="en-US"/>
              <a:pPr/>
              <a:t>51</a:t>
            </a:fld>
            <a:endParaRPr lang="en-US"/>
          </a:p>
        </p:txBody>
      </p:sp>
      <p:sp>
        <p:nvSpPr>
          <p:cNvPr id="1310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1078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9077661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6ABE46E3-5367-42BC-AD38-CCF104BA0936}" type="datetime1">
              <a:rPr lang="en-US" smtClean="0"/>
              <a:t>12/9/2024</a:t>
            </a:fld>
            <a:endParaRPr lang="en-US"/>
          </a:p>
        </p:txBody>
      </p:sp>
      <p:sp>
        <p:nvSpPr>
          <p:cNvPr id="132099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69744C-E1D5-4539-82BC-E66345AC9775}" type="slidenum">
              <a:rPr lang="en-US"/>
              <a:pPr/>
              <a:t>52</a:t>
            </a:fld>
            <a:endParaRPr lang="en-US"/>
          </a:p>
        </p:txBody>
      </p:sp>
      <p:sp>
        <p:nvSpPr>
          <p:cNvPr id="1321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2102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706134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37BDC0C9-6471-4520-9B47-E5B8AD28351B}" type="datetime1">
              <a:rPr lang="en-US" smtClean="0"/>
              <a:t>12/9/2024</a:t>
            </a:fld>
            <a:endParaRPr lang="en-US"/>
          </a:p>
        </p:txBody>
      </p:sp>
      <p:sp>
        <p:nvSpPr>
          <p:cNvPr id="133123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44AC77-2C9A-4800-B032-24B81B10A196}" type="slidenum">
              <a:rPr lang="en-US"/>
              <a:pPr/>
              <a:t>53</a:t>
            </a:fld>
            <a:endParaRPr lang="en-US"/>
          </a:p>
        </p:txBody>
      </p:sp>
      <p:sp>
        <p:nvSpPr>
          <p:cNvPr id="1331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3126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0859124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8F875A06-6BFC-4CDA-9F62-1165922EDA56}" type="datetime1">
              <a:rPr lang="en-US" smtClean="0"/>
              <a:t>12/9/2024</a:t>
            </a:fld>
            <a:endParaRPr lang="en-US"/>
          </a:p>
        </p:txBody>
      </p:sp>
      <p:sp>
        <p:nvSpPr>
          <p:cNvPr id="134147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FF28C9-9495-485B-BC13-54E86532E82D}" type="slidenum">
              <a:rPr lang="en-US"/>
              <a:pPr/>
              <a:t>54</a:t>
            </a:fld>
            <a:endParaRPr lang="en-US"/>
          </a:p>
        </p:txBody>
      </p:sp>
      <p:sp>
        <p:nvSpPr>
          <p:cNvPr id="1341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4150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4051821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886A39B-C307-4DCB-965A-1234FDD7A7FA}" type="datetime1">
              <a:rPr lang="en-US" smtClean="0"/>
              <a:t>12/9/2024</a:t>
            </a:fld>
            <a:endParaRPr lang="en-US"/>
          </a:p>
        </p:txBody>
      </p:sp>
      <p:sp>
        <p:nvSpPr>
          <p:cNvPr id="135171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933E0C-1497-4644-A475-457C49A7A3A5}" type="slidenum">
              <a:rPr lang="en-US"/>
              <a:pPr/>
              <a:t>55</a:t>
            </a:fld>
            <a:endParaRPr lang="en-US"/>
          </a:p>
        </p:txBody>
      </p:sp>
      <p:sp>
        <p:nvSpPr>
          <p:cNvPr id="135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5174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749693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A36F058-F9DD-40BC-A2F1-782C202A3F83}" type="datetime1">
              <a:rPr lang="en-US" smtClean="0"/>
              <a:t>12/9/2024</a:t>
            </a:fld>
            <a:endParaRPr lang="en-US"/>
          </a:p>
        </p:txBody>
      </p:sp>
      <p:sp>
        <p:nvSpPr>
          <p:cNvPr id="13619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543129-91F1-496F-A378-730950F00F8E}" type="slidenum">
              <a:rPr lang="en-US"/>
              <a:pPr/>
              <a:t>56</a:t>
            </a:fld>
            <a:endParaRPr lang="en-US"/>
          </a:p>
        </p:txBody>
      </p:sp>
      <p:sp>
        <p:nvSpPr>
          <p:cNvPr id="136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6198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56966206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F2EBB80D-077F-41C0-B293-BA63EDB4CCE0}" type="datetime1">
              <a:rPr lang="en-US" smtClean="0"/>
              <a:t>12/9/2024</a:t>
            </a:fld>
            <a:endParaRPr lang="en-US"/>
          </a:p>
        </p:txBody>
      </p:sp>
      <p:sp>
        <p:nvSpPr>
          <p:cNvPr id="137219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87EDF3-DB35-42A2-ACCF-45DB6A4D3D70}" type="slidenum">
              <a:rPr lang="en-US"/>
              <a:pPr/>
              <a:t>57</a:t>
            </a:fld>
            <a:endParaRPr lang="en-US"/>
          </a:p>
        </p:txBody>
      </p:sp>
      <p:sp>
        <p:nvSpPr>
          <p:cNvPr id="137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7222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8476547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04E140C0-0F46-4F82-8A6F-C1F2D1D4F299}" type="datetime1">
              <a:rPr lang="en-US" smtClean="0"/>
              <a:t>12/9/2024</a:t>
            </a:fld>
            <a:endParaRPr lang="en-US"/>
          </a:p>
        </p:txBody>
      </p:sp>
      <p:sp>
        <p:nvSpPr>
          <p:cNvPr id="138243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43B912-AE3A-454B-8C4D-B01F5DFC84D4}" type="slidenum">
              <a:rPr lang="en-US"/>
              <a:pPr/>
              <a:t>58</a:t>
            </a:fld>
            <a:endParaRPr lang="en-US"/>
          </a:p>
        </p:txBody>
      </p:sp>
      <p:sp>
        <p:nvSpPr>
          <p:cNvPr id="1382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8246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5794438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AF42DF79-B407-46B5-A570-5E29C0B9DBC4}" type="datetime1">
              <a:rPr lang="en-US" smtClean="0"/>
              <a:t>12/9/2024</a:t>
            </a:fld>
            <a:endParaRPr lang="en-US"/>
          </a:p>
        </p:txBody>
      </p:sp>
      <p:sp>
        <p:nvSpPr>
          <p:cNvPr id="139267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BA212E-D4BB-41DD-87D2-136F840B39FA}" type="slidenum">
              <a:rPr lang="en-US"/>
              <a:pPr/>
              <a:t>59</a:t>
            </a:fld>
            <a:endParaRPr lang="en-US"/>
          </a:p>
        </p:txBody>
      </p:sp>
      <p:sp>
        <p:nvSpPr>
          <p:cNvPr id="139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9270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8075879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63B0AF5-C6FE-4EFF-B155-44A1231C74F4}" type="datetime1">
              <a:rPr lang="en-US" smtClean="0"/>
              <a:t>12/9/2024</a:t>
            </a:fld>
            <a:endParaRPr lang="en-US"/>
          </a:p>
        </p:txBody>
      </p:sp>
      <p:sp>
        <p:nvSpPr>
          <p:cNvPr id="140291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22742E-CBB2-4075-81B3-FF7408C3252F}" type="slidenum">
              <a:rPr lang="en-US"/>
              <a:pPr/>
              <a:t>60</a:t>
            </a:fld>
            <a:endParaRPr lang="en-US"/>
          </a:p>
        </p:txBody>
      </p:sp>
      <p:sp>
        <p:nvSpPr>
          <p:cNvPr id="140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0294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5487250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4A9509D1-BFB5-4B9B-A197-CD6AAF1E5C58}" type="datetime1">
              <a:rPr lang="en-US" smtClean="0"/>
              <a:t>12/9/2024</a:t>
            </a:fld>
            <a:endParaRPr lang="en-US"/>
          </a:p>
        </p:txBody>
      </p:sp>
      <p:sp>
        <p:nvSpPr>
          <p:cNvPr id="14131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EAF8A5-C340-4843-9A60-FBBF116F0340}" type="slidenum">
              <a:rPr lang="en-US"/>
              <a:pPr/>
              <a:t>61</a:t>
            </a:fld>
            <a:endParaRPr lang="en-US"/>
          </a:p>
        </p:txBody>
      </p:sp>
      <p:sp>
        <p:nvSpPr>
          <p:cNvPr id="141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1318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7491368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C3ABCC3F-1602-41CF-B47C-418B6D5BE23D}" type="datetime1">
              <a:rPr lang="en-US" smtClean="0"/>
              <a:t>12/9/2024</a:t>
            </a:fld>
            <a:endParaRPr lang="en-US"/>
          </a:p>
        </p:txBody>
      </p:sp>
      <p:sp>
        <p:nvSpPr>
          <p:cNvPr id="142339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FC83E0-8540-43C7-8D12-79DB31C572BD}" type="slidenum">
              <a:rPr lang="en-US"/>
              <a:pPr/>
              <a:t>62</a:t>
            </a:fld>
            <a:endParaRPr lang="en-US"/>
          </a:p>
        </p:txBody>
      </p:sp>
      <p:sp>
        <p:nvSpPr>
          <p:cNvPr id="142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2342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7836438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D54CE3D-42C4-4FA6-8FB3-3E1A7F494D69}" type="datetime1">
              <a:rPr lang="en-US" smtClean="0"/>
              <a:t>12/9/2024</a:t>
            </a:fld>
            <a:endParaRPr lang="en-US"/>
          </a:p>
        </p:txBody>
      </p:sp>
      <p:sp>
        <p:nvSpPr>
          <p:cNvPr id="143363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AFFEF3-49AE-40EF-8A4E-95EA4B35C771}" type="slidenum">
              <a:rPr lang="en-US"/>
              <a:pPr/>
              <a:t>65</a:t>
            </a:fld>
            <a:endParaRPr lang="en-US"/>
          </a:p>
        </p:txBody>
      </p:sp>
      <p:sp>
        <p:nvSpPr>
          <p:cNvPr id="143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3366" name="Rectangle 4"/>
          <p:cNvSpPr>
            <a:spLocks noChangeArrowheads="1"/>
          </p:cNvSpPr>
          <p:nvPr/>
        </p:nvSpPr>
        <p:spPr bwMode="auto">
          <a:xfrm>
            <a:off x="1089025" y="4537075"/>
            <a:ext cx="5137150" cy="41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720" tIns="46360" rIns="92720" bIns="46360"/>
          <a:lstStyle/>
          <a:p>
            <a:pPr>
              <a:spcBef>
                <a:spcPct val="30000"/>
              </a:spcBef>
            </a:pPr>
            <a:endParaRPr lang="en-US" sz="1200">
              <a:latin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  <a:p>
            <a:pPr>
              <a:spcBef>
                <a:spcPct val="30000"/>
              </a:spcBef>
            </a:pPr>
            <a:r>
              <a:rPr lang="en-US" sz="1200">
                <a:latin typeface="Arial" pitchFamily="34" charset="0"/>
              </a:rPr>
              <a:t>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438382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8BD988-3F72-4934-9362-80D6DA083D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5240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F68161-8267-48DF-BE5C-24304F4345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25908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082D0-FBDD-482D-B9DC-8DF48747B1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5240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5AD67-D8F5-40DE-A506-DD441ACA5E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15240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34EE6-1516-4283-B984-3638BF275F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5240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15240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5D57B-4097-4B59-A066-7E9A800ECB1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5240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59E542-507A-4901-B28C-E44AAD3F54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5240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7E322-EAA5-4BD5-AC77-0F0E179224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5240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A3820A-D535-4D57-AD60-7AF9B40489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E1896C3B-4E0C-48FB-9495-E4A30A15E6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524000"/>
            <a:ext cx="9144000" cy="1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b="0" i="0" u="none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b="0" i="0" u="none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g"/><Relationship Id="rId1" Type="http://schemas.microsoft.com/office/2007/relationships/media" Target="../media/media3.mp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g"/><Relationship Id="rId1" Type="http://schemas.microsoft.com/office/2007/relationships/media" Target="../media/media4.mpg"/><Relationship Id="rId4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" y="685800"/>
            <a:ext cx="7848600" cy="4267200"/>
          </a:xfrm>
          <a:noFill/>
        </p:spPr>
        <p:txBody>
          <a:bodyPr anchor="t" anchorCtr="0"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Organizational Architecture as a Source of </a:t>
            </a:r>
            <a:br>
              <a:rPr lang="en-US" sz="4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Sustainable Strategic Competitive Advantage (SSCA)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67200" y="5181600"/>
            <a:ext cx="4572000" cy="1295400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en-US"/>
              <a:t>Jim Clawson</a:t>
            </a:r>
          </a:p>
          <a:p>
            <a:r>
              <a:rPr lang="en-US"/>
              <a:t>Darden Graduate School of Business </a:t>
            </a:r>
          </a:p>
          <a:p>
            <a:r>
              <a:rPr lang="en-US"/>
              <a:t>University of Virginia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1FFEA3-6594-4191-8A78-B5A23C8D73FB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1357A6-BD17-0DEA-1A81-F2B84C859E6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6629400" y="2057400"/>
            <a:ext cx="2281238" cy="381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</a:p>
          <a:p>
            <a:pPr algn="ctr">
              <a:lnSpc>
                <a:spcPct val="100000"/>
              </a:lnSpc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00000"/>
              </a:lnSpc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FINANCIAL$</a:t>
            </a:r>
          </a:p>
          <a:p>
            <a:pPr algn="ctr">
              <a:lnSpc>
                <a:spcPct val="100000"/>
              </a:lnSpc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00000"/>
              </a:lnSpc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CUSTOMER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SATISFACTION</a:t>
            </a:r>
          </a:p>
          <a:p>
            <a:pPr algn="ctr">
              <a:lnSpc>
                <a:spcPct val="100000"/>
              </a:lnSpc>
            </a:pP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CAPABILITIES</a:t>
            </a:r>
          </a:p>
          <a:p>
            <a:pPr algn="ctr">
              <a:lnSpc>
                <a:spcPct val="100000"/>
              </a:lnSpc>
            </a:pP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HC+SC+OC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Freeform 3"/>
          <p:cNvSpPr>
            <a:spLocks/>
          </p:cNvSpPr>
          <p:nvPr/>
        </p:nvSpPr>
        <p:spPr bwMode="auto">
          <a:xfrm>
            <a:off x="5602288" y="3314046"/>
            <a:ext cx="1011237" cy="1600200"/>
          </a:xfrm>
          <a:custGeom>
            <a:avLst/>
            <a:gdLst>
              <a:gd name="T0" fmla="*/ 0 w 549"/>
              <a:gd name="T1" fmla="*/ 2147483647 h 386"/>
              <a:gd name="T2" fmla="*/ 0 w 549"/>
              <a:gd name="T3" fmla="*/ 2147483647 h 386"/>
              <a:gd name="T4" fmla="*/ 2147483647 w 549"/>
              <a:gd name="T5" fmla="*/ 2147483647 h 386"/>
              <a:gd name="T6" fmla="*/ 2147483647 w 549"/>
              <a:gd name="T7" fmla="*/ 2147483647 h 386"/>
              <a:gd name="T8" fmla="*/ 2147483647 w 549"/>
              <a:gd name="T9" fmla="*/ 2147483647 h 386"/>
              <a:gd name="T10" fmla="*/ 2147483647 w 549"/>
              <a:gd name="T11" fmla="*/ 0 h 386"/>
              <a:gd name="T12" fmla="*/ 2147483647 w 549"/>
              <a:gd name="T13" fmla="*/ 2147483647 h 386"/>
              <a:gd name="T14" fmla="*/ 0 w 549"/>
              <a:gd name="T15" fmla="*/ 2147483647 h 386"/>
              <a:gd name="T16" fmla="*/ 0 w 549"/>
              <a:gd name="T17" fmla="*/ 2147483647 h 38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49"/>
              <a:gd name="T28" fmla="*/ 0 h 386"/>
              <a:gd name="T29" fmla="*/ 549 w 549"/>
              <a:gd name="T30" fmla="*/ 386 h 38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49" h="386">
                <a:moveTo>
                  <a:pt x="0" y="59"/>
                </a:moveTo>
                <a:lnTo>
                  <a:pt x="0" y="314"/>
                </a:lnTo>
                <a:lnTo>
                  <a:pt x="306" y="314"/>
                </a:lnTo>
                <a:lnTo>
                  <a:pt x="306" y="385"/>
                </a:lnTo>
                <a:lnTo>
                  <a:pt x="548" y="184"/>
                </a:lnTo>
                <a:lnTo>
                  <a:pt x="316" y="0"/>
                </a:lnTo>
                <a:lnTo>
                  <a:pt x="316" y="65"/>
                </a:lnTo>
                <a:lnTo>
                  <a:pt x="0" y="65"/>
                </a:lnTo>
                <a:lnTo>
                  <a:pt x="0" y="101"/>
                </a:lnTo>
              </a:path>
            </a:pathLst>
          </a:custGeom>
          <a:solidFill>
            <a:srgbClr val="00FF00"/>
          </a:solidFill>
          <a:ln w="12700" cap="rnd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609600" y="1617802"/>
            <a:ext cx="5368925" cy="4648200"/>
          </a:xfrm>
          <a:prstGeom prst="ellipse">
            <a:avLst/>
          </a:prstGeom>
          <a:solidFill>
            <a:srgbClr val="FFFFAA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609600" y="228600"/>
            <a:ext cx="8001000" cy="99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 anchor="ctr"/>
          <a:lstStyle/>
          <a:p>
            <a:pPr algn="ctr">
              <a:lnSpc>
                <a:spcPts val="3600"/>
              </a:lnSpc>
              <a:tabLst>
                <a:tab pos="457200" algn="l"/>
                <a:tab pos="914400" algn="l"/>
                <a:tab pos="1371600" algn="l"/>
              </a:tabLst>
              <a:defRPr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Organizational Architecture </a:t>
            </a: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 Key Element in our Leadership Model</a:t>
            </a:r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>
            <a:off x="3325488" y="3248078"/>
            <a:ext cx="2681" cy="137678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>
            <a:off x="2537122" y="4024452"/>
            <a:ext cx="1561802" cy="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Rectangle 22"/>
          <p:cNvSpPr>
            <a:spLocks noChangeArrowheads="1"/>
          </p:cNvSpPr>
          <p:nvPr/>
        </p:nvSpPr>
        <p:spPr bwMode="auto">
          <a:xfrm>
            <a:off x="6954838" y="3100388"/>
            <a:ext cx="1955800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50" tIns="26988" rIns="19050" bIns="26988"/>
          <a:lstStyle/>
          <a:p>
            <a:pPr>
              <a:lnSpc>
                <a:spcPts val="3300"/>
              </a:lnSpc>
              <a:tabLst>
                <a:tab pos="457200" algn="l"/>
                <a:tab pos="914400" algn="l"/>
                <a:tab pos="1371600" algn="l"/>
              </a:tabLst>
            </a:pPr>
            <a:endParaRPr lang="en-US" sz="2200" b="1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3" name="Line 14"/>
          <p:cNvSpPr>
            <a:spLocks noChangeShapeType="1"/>
          </p:cNvSpPr>
          <p:nvPr/>
        </p:nvSpPr>
        <p:spPr bwMode="auto">
          <a:xfrm>
            <a:off x="3325488" y="2743200"/>
            <a:ext cx="1105082" cy="755789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14"/>
          <p:cNvSpPr>
            <a:spLocks noChangeShapeType="1"/>
          </p:cNvSpPr>
          <p:nvPr/>
        </p:nvSpPr>
        <p:spPr bwMode="auto">
          <a:xfrm flipH="1">
            <a:off x="2256021" y="2743200"/>
            <a:ext cx="976199" cy="755789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2041524" y="4459054"/>
            <a:ext cx="428997" cy="435348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14"/>
          <p:cNvSpPr>
            <a:spLocks noChangeShapeType="1"/>
          </p:cNvSpPr>
          <p:nvPr/>
        </p:nvSpPr>
        <p:spPr bwMode="auto">
          <a:xfrm flipV="1">
            <a:off x="4016811" y="4564204"/>
            <a:ext cx="986988" cy="67847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1" name="Oval 17"/>
          <p:cNvSpPr>
            <a:spLocks noChangeArrowheads="1"/>
          </p:cNvSpPr>
          <p:nvPr/>
        </p:nvSpPr>
        <p:spPr bwMode="auto">
          <a:xfrm>
            <a:off x="2494272" y="2027290"/>
            <a:ext cx="1662430" cy="12207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b"/>
          <a:lstStyle/>
          <a:p>
            <a:pPr algn="ctr">
              <a:defRPr/>
            </a:pPr>
            <a:r>
              <a:rPr lang="en-US" sz="6600" b="1" i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2365523" y="4624864"/>
            <a:ext cx="1733401" cy="11839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b"/>
          <a:lstStyle/>
          <a:p>
            <a:pPr algn="ctr">
              <a:defRPr/>
            </a:pPr>
            <a:r>
              <a:rPr lang="en-US" sz="6000" b="1" i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52240" name="Oval 16"/>
          <p:cNvSpPr>
            <a:spLocks noChangeArrowheads="1"/>
          </p:cNvSpPr>
          <p:nvPr/>
        </p:nvSpPr>
        <p:spPr bwMode="auto">
          <a:xfrm>
            <a:off x="974724" y="3343417"/>
            <a:ext cx="1562398" cy="12207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b"/>
          <a:lstStyle/>
          <a:p>
            <a:pPr algn="ctr">
              <a:defRPr/>
            </a:pPr>
            <a:r>
              <a:rPr lang="en-US" sz="6000" b="1" i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81200" y="641667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z="1600" dirty="0"/>
              <a:t>© James G. Clawson</a:t>
            </a:r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4098924" y="3331508"/>
            <a:ext cx="1600200" cy="12207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b"/>
          <a:lstStyle/>
          <a:p>
            <a:pPr algn="ctr">
              <a:defRPr/>
            </a:pPr>
            <a:r>
              <a:rPr lang="en-US" sz="6600" b="1" i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2" name="Up Arrow 1"/>
          <p:cNvSpPr/>
          <p:nvPr/>
        </p:nvSpPr>
        <p:spPr bwMode="auto">
          <a:xfrm>
            <a:off x="6822831" y="2514600"/>
            <a:ext cx="2087807" cy="3352800"/>
          </a:xfrm>
          <a:prstGeom prst="upArrow">
            <a:avLst/>
          </a:prstGeom>
          <a:solidFill>
            <a:srgbClr val="92D050">
              <a:alpha val="36000"/>
            </a:srgbClr>
          </a:solidFill>
          <a:ln w="12700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5181600" y="1457696"/>
            <a:ext cx="2209800" cy="533400"/>
          </a:xfrm>
          <a:prstGeom prst="wedgeRectCallout">
            <a:avLst>
              <a:gd name="adj1" fmla="val -43219"/>
              <a:gd name="adj2" fmla="val 137910"/>
            </a:avLst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Calibri" pitchFamily="34" charset="0"/>
              </a:rPr>
              <a:t>ENVIRONMENT</a:t>
            </a:r>
          </a:p>
        </p:txBody>
      </p:sp>
      <p:sp>
        <p:nvSpPr>
          <p:cNvPr id="20" name="AutoShape 13"/>
          <p:cNvSpPr>
            <a:spLocks noChangeArrowheads="1"/>
          </p:cNvSpPr>
          <p:nvPr/>
        </p:nvSpPr>
        <p:spPr bwMode="auto">
          <a:xfrm>
            <a:off x="5486400" y="1638300"/>
            <a:ext cx="1600200" cy="1104900"/>
          </a:xfrm>
          <a:prstGeom prst="wedgeRoundRectCallout">
            <a:avLst>
              <a:gd name="adj1" fmla="val -136814"/>
              <a:gd name="adj2" fmla="val 10028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2.  What’s </a:t>
            </a:r>
          </a:p>
          <a:p>
            <a:pPr algn="ctr">
              <a:lnSpc>
                <a:spcPct val="100000"/>
              </a:lnSpc>
            </a:pP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Your</a:t>
            </a:r>
          </a:p>
          <a:p>
            <a:pPr algn="ctr">
              <a:lnSpc>
                <a:spcPct val="100000"/>
              </a:lnSpc>
            </a:pP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“story?”</a:t>
            </a:r>
          </a:p>
        </p:txBody>
      </p:sp>
      <p:sp>
        <p:nvSpPr>
          <p:cNvPr id="21" name="AutoShape 14"/>
          <p:cNvSpPr>
            <a:spLocks noChangeArrowheads="1"/>
          </p:cNvSpPr>
          <p:nvPr/>
        </p:nvSpPr>
        <p:spPr bwMode="auto">
          <a:xfrm>
            <a:off x="98424" y="1434783"/>
            <a:ext cx="1752600" cy="1112626"/>
          </a:xfrm>
          <a:prstGeom prst="wedgeRoundRectCallout">
            <a:avLst>
              <a:gd name="adj1" fmla="val 89770"/>
              <a:gd name="adj2" fmla="val 11323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3. Can you</a:t>
            </a:r>
          </a:p>
          <a:p>
            <a:pPr algn="ctr">
              <a:lnSpc>
                <a:spcPct val="100000"/>
              </a:lnSpc>
            </a:pPr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“sell” your story?</a:t>
            </a:r>
          </a:p>
        </p:txBody>
      </p:sp>
      <p:sp>
        <p:nvSpPr>
          <p:cNvPr id="22" name="AutoShape 15"/>
          <p:cNvSpPr>
            <a:spLocks noChangeArrowheads="1"/>
          </p:cNvSpPr>
          <p:nvPr/>
        </p:nvSpPr>
        <p:spPr bwMode="auto">
          <a:xfrm>
            <a:off x="152400" y="4951119"/>
            <a:ext cx="2057400" cy="992481"/>
          </a:xfrm>
          <a:prstGeom prst="wedgeRoundRectCallout">
            <a:avLst>
              <a:gd name="adj1" fmla="val 103043"/>
              <a:gd name="adj2" fmla="val -10509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4. Does your</a:t>
            </a:r>
            <a:b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organization</a:t>
            </a:r>
            <a:b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help or hinder?</a:t>
            </a:r>
          </a:p>
        </p:txBody>
      </p:sp>
      <p:sp>
        <p:nvSpPr>
          <p:cNvPr id="26" name="AutoShape 16"/>
          <p:cNvSpPr>
            <a:spLocks noChangeArrowheads="1"/>
          </p:cNvSpPr>
          <p:nvPr/>
        </p:nvSpPr>
        <p:spPr bwMode="auto">
          <a:xfrm>
            <a:off x="4724400" y="5485459"/>
            <a:ext cx="1905000" cy="991541"/>
          </a:xfrm>
          <a:prstGeom prst="wedgeRoundRectCallout">
            <a:avLst>
              <a:gd name="adj1" fmla="val -63333"/>
              <a:gd name="adj2" fmla="val -10505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5. Can you </a:t>
            </a:r>
            <a:b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lead change</a:t>
            </a:r>
            <a:b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to keep up?</a:t>
            </a:r>
          </a:p>
        </p:txBody>
      </p:sp>
      <p:sp>
        <p:nvSpPr>
          <p:cNvPr id="28" name="AutoShape 17"/>
          <p:cNvSpPr>
            <a:spLocks noChangeArrowheads="1"/>
          </p:cNvSpPr>
          <p:nvPr/>
        </p:nvSpPr>
        <p:spPr bwMode="auto">
          <a:xfrm>
            <a:off x="3200400" y="1206568"/>
            <a:ext cx="1752600" cy="850832"/>
          </a:xfrm>
          <a:prstGeom prst="wedgeRoundRectCallout">
            <a:avLst>
              <a:gd name="adj1" fmla="val -36297"/>
              <a:gd name="adj2" fmla="val 9690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1. Who are</a:t>
            </a:r>
            <a:br>
              <a:rPr 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you?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2C73D8-EB3F-322F-64D6-720EF8E3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734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8" grpId="0" animBg="1"/>
      <p:bldP spid="20" grpId="0" animBg="1"/>
      <p:bldP spid="21" grpId="0" animBg="1"/>
      <p:bldP spid="22" grpId="0" animBg="1"/>
      <p:bldP spid="26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1371600"/>
          </a:xfrm>
        </p:spPr>
        <p:txBody>
          <a:bodyPr>
            <a:no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Organizational Architecture </a:t>
            </a:r>
            <a:br>
              <a:rPr lang="en-US" sz="4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is an SSCA because it . . 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8001000" cy="3886200"/>
          </a:xfrm>
        </p:spPr>
        <p:txBody>
          <a:bodyPr/>
          <a:lstStyle/>
          <a:p>
            <a:pPr marL="571500" indent="-454025">
              <a:buFont typeface="+mj-lt"/>
              <a:buAutoNum type="arabicPeriod"/>
            </a:pPr>
            <a:r>
              <a:rPr lang="en-US" sz="4000" dirty="0">
                <a:solidFill>
                  <a:schemeClr val="tx1"/>
                </a:solidFill>
              </a:rPr>
              <a:t> Adds superior value to customers</a:t>
            </a:r>
          </a:p>
          <a:p>
            <a:pPr marL="571500" indent="-454025">
              <a:buFont typeface="+mj-lt"/>
              <a:buAutoNum type="arabicPeriod"/>
            </a:pPr>
            <a:r>
              <a:rPr lang="en-US" sz="4000" dirty="0">
                <a:solidFill>
                  <a:schemeClr val="tx1"/>
                </a:solidFill>
              </a:rPr>
              <a:t> Is hard to imitate</a:t>
            </a:r>
          </a:p>
          <a:p>
            <a:pPr marL="571500" indent="-454025">
              <a:buFont typeface="+mj-lt"/>
              <a:buAutoNum type="arabicPeriod"/>
            </a:pPr>
            <a:r>
              <a:rPr lang="en-US" sz="4000" dirty="0">
                <a:solidFill>
                  <a:schemeClr val="tx1"/>
                </a:solidFill>
              </a:rPr>
              <a:t> Enhances flexibility.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George Day’s (Wharton) definition of 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 Advantage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92F27-6273-4681-A929-66BBD1B362FC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>
    <p:check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382000" cy="1066800"/>
          </a:xfrm>
        </p:spPr>
        <p:txBody>
          <a:bodyPr>
            <a:normAutofit/>
          </a:bodyPr>
          <a:lstStyle/>
          <a:p>
            <a:pPr algn="l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Randall Tobias, former CEO Eli Lilly</a:t>
            </a:r>
            <a:br>
              <a:rPr lang="en-US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600" u="sng" dirty="0">
                <a:solidFill>
                  <a:schemeClr val="accent1">
                    <a:lumMod val="75000"/>
                  </a:schemeClr>
                </a:solidFill>
              </a:rPr>
              <a:t>Put the Moose on the Table,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Interview with David Creelman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5410200" cy="447992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90000"/>
              </a:lnSpc>
              <a:buFont typeface="Monotype Sorts"/>
              <a:buNone/>
            </a:pPr>
            <a:r>
              <a:rPr lang="en-US" sz="2800" dirty="0">
                <a:solidFill>
                  <a:schemeClr val="tx1"/>
                </a:solidFill>
              </a:rPr>
              <a:t>“It has always been my view that if a company can find a way to </a:t>
            </a:r>
            <a:r>
              <a:rPr lang="en-US" sz="2800" b="1" dirty="0">
                <a:solidFill>
                  <a:schemeClr val="tx1"/>
                </a:solidFill>
              </a:rPr>
              <a:t>attract</a:t>
            </a:r>
            <a:r>
              <a:rPr lang="en-US" sz="2800" dirty="0">
                <a:solidFill>
                  <a:schemeClr val="tx1"/>
                </a:solidFill>
              </a:rPr>
              <a:t> and retain better people than their competitors, if they can get those people </a:t>
            </a:r>
            <a:r>
              <a:rPr lang="en-US" sz="2800" b="1" dirty="0">
                <a:solidFill>
                  <a:schemeClr val="tx1"/>
                </a:solidFill>
              </a:rPr>
              <a:t>organized</a:t>
            </a:r>
            <a:r>
              <a:rPr lang="en-US" sz="2800" dirty="0">
                <a:solidFill>
                  <a:schemeClr val="tx1"/>
                </a:solidFill>
              </a:rPr>
              <a:t> in such a way that everyone is going in the same direction, if they can create a </a:t>
            </a:r>
            <a:r>
              <a:rPr lang="en-US" sz="2800" b="1" dirty="0">
                <a:solidFill>
                  <a:schemeClr val="tx1"/>
                </a:solidFill>
              </a:rPr>
              <a:t>culture</a:t>
            </a:r>
            <a:r>
              <a:rPr lang="en-US" sz="2800" dirty="0">
                <a:solidFill>
                  <a:schemeClr val="tx1"/>
                </a:solidFill>
              </a:rPr>
              <a:t> that enables all those people to work together effectively, then you will beat your competitors every time.”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09656-6E45-4866-AE37-0C0386C247AA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1066800"/>
            <a:ext cx="2857500" cy="36099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6324600" y="3848100"/>
            <a:ext cx="1143000" cy="1066800"/>
          </a:xfrm>
          <a:prstGeom prst="rightArrow">
            <a:avLst>
              <a:gd name="adj1" fmla="val 50000"/>
              <a:gd name="adj2" fmla="val 30871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0900" name="AutoShape 4"/>
          <p:cNvSpPr>
            <a:spLocks noChangeArrowheads="1"/>
          </p:cNvSpPr>
          <p:nvPr/>
        </p:nvSpPr>
        <p:spPr bwMode="auto">
          <a:xfrm>
            <a:off x="4495800" y="3848100"/>
            <a:ext cx="10668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title"/>
          </p:nvPr>
        </p:nvSpPr>
        <p:spPr>
          <a:xfrm>
            <a:off x="114300" y="571500"/>
            <a:ext cx="8763000" cy="838200"/>
          </a:xfrm>
        </p:spPr>
        <p:txBody>
          <a:bodyPr anchor="t" anchorCtr="0"/>
          <a:lstStyle/>
          <a:p>
            <a:pPr fontAlgn="auto">
              <a:spcAft>
                <a:spcPts val="0"/>
              </a:spcAft>
              <a:defRPr/>
            </a:pPr>
            <a:r>
              <a:rPr lang="en-US" sz="4000" b="0" dirty="0">
                <a:solidFill>
                  <a:schemeClr val="accent1">
                    <a:lumMod val="75000"/>
                  </a:schemeClr>
                </a:solidFill>
              </a:rPr>
              <a:t>Designs Majorly Affect Results</a:t>
            </a: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9E5708-5FC0-4E42-8645-80D65E6DF8B0}" type="slidenum">
              <a:rPr lang="en-US"/>
              <a:pPr>
                <a:defRPr/>
              </a:pPr>
              <a:t>5</a:t>
            </a:fld>
            <a:endParaRPr lang="en-US"/>
          </a:p>
        </p:txBody>
      </p:sp>
      <p:cxnSp>
        <p:nvCxnSpPr>
          <p:cNvPr id="80904" name="AutoShape 8"/>
          <p:cNvCxnSpPr>
            <a:cxnSpLocks noChangeShapeType="1"/>
            <a:endCxn id="80905" idx="0"/>
          </p:cNvCxnSpPr>
          <p:nvPr/>
        </p:nvCxnSpPr>
        <p:spPr bwMode="auto">
          <a:xfrm rot="-5400000">
            <a:off x="4953000" y="76200"/>
            <a:ext cx="533400" cy="5867400"/>
          </a:xfrm>
          <a:prstGeom prst="curvedConnector3">
            <a:avLst>
              <a:gd name="adj1" fmla="val 251486"/>
            </a:avLst>
          </a:prstGeom>
          <a:noFill/>
          <a:ln w="63500">
            <a:solidFill>
              <a:srgbClr val="FF0000"/>
            </a:solidFill>
            <a:round/>
            <a:headEnd/>
            <a:tailEnd type="triangle" w="lg" len="lg"/>
          </a:ln>
        </p:spPr>
      </p:cxn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7391400" y="2743200"/>
            <a:ext cx="1524000" cy="3429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en-US" b="1" u="sng" dirty="0">
                <a:latin typeface="Arial" pitchFamily="34" charset="0"/>
              </a:rPr>
              <a:t>RESULTS</a:t>
            </a:r>
          </a:p>
          <a:p>
            <a:pPr algn="ctr">
              <a:defRPr/>
            </a:pPr>
            <a:endParaRPr kumimoji="0" lang="en-US" b="1" u="sng" dirty="0">
              <a:latin typeface="Arial" pitchFamily="34" charset="0"/>
            </a:endParaRPr>
          </a:p>
          <a:p>
            <a:pPr algn="ctr">
              <a:defRPr/>
            </a:pPr>
            <a:r>
              <a:rPr kumimoji="0" lang="en-US" sz="2000" dirty="0">
                <a:latin typeface="Arial" pitchFamily="34" charset="0"/>
              </a:rPr>
              <a:t>Profit</a:t>
            </a:r>
          </a:p>
          <a:p>
            <a:pPr algn="ctr">
              <a:defRPr/>
            </a:pPr>
            <a:endParaRPr kumimoji="0" lang="en-US" sz="2000" dirty="0">
              <a:latin typeface="Arial" pitchFamily="34" charset="0"/>
            </a:endParaRPr>
          </a:p>
          <a:p>
            <a:pPr algn="ctr">
              <a:defRPr/>
            </a:pPr>
            <a:r>
              <a:rPr kumimoji="0" lang="en-US" sz="2000" dirty="0">
                <a:latin typeface="Arial" pitchFamily="34" charset="0"/>
              </a:rPr>
              <a:t>CVP</a:t>
            </a:r>
          </a:p>
          <a:p>
            <a:pPr algn="ctr">
              <a:defRPr/>
            </a:pPr>
            <a:endParaRPr kumimoji="0" lang="en-US" sz="2000" dirty="0">
              <a:latin typeface="Arial" pitchFamily="34" charset="0"/>
            </a:endParaRPr>
          </a:p>
          <a:p>
            <a:pPr algn="ctr">
              <a:defRPr/>
            </a:pPr>
            <a:r>
              <a:rPr kumimoji="0" lang="en-US" sz="2000" dirty="0">
                <a:latin typeface="Arial" pitchFamily="34" charset="0"/>
              </a:rPr>
              <a:t>CC’s</a:t>
            </a:r>
          </a:p>
          <a:p>
            <a:pPr algn="ctr">
              <a:defRPr/>
            </a:pPr>
            <a:endParaRPr kumimoji="0" lang="en-US" sz="2000" dirty="0">
              <a:latin typeface="Arial" pitchFamily="34" charset="0"/>
            </a:endParaRPr>
          </a:p>
          <a:p>
            <a:pPr algn="ctr">
              <a:defRPr/>
            </a:pPr>
            <a:r>
              <a:rPr kumimoji="0" lang="en-US" sz="2000" dirty="0">
                <a:latin typeface="Arial" pitchFamily="34" charset="0"/>
              </a:rPr>
              <a:t>HC+SC+OC</a:t>
            </a:r>
          </a:p>
        </p:txBody>
      </p:sp>
      <p:sp>
        <p:nvSpPr>
          <p:cNvPr id="80906" name="AutoShape 10"/>
          <p:cNvSpPr>
            <a:spLocks noChangeArrowheads="1"/>
          </p:cNvSpPr>
          <p:nvPr/>
        </p:nvSpPr>
        <p:spPr bwMode="auto">
          <a:xfrm>
            <a:off x="3048000" y="2590800"/>
            <a:ext cx="2057400" cy="3276600"/>
          </a:xfrm>
          <a:prstGeom prst="bevel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" wrap="none" anchor="ctr"/>
          <a:lstStyle/>
          <a:p>
            <a:pPr algn="ctr" eaLnBrk="1" hangingPunct="1"/>
            <a:r>
              <a:rPr kumimoji="0" lang="en-US" sz="3600" b="1" dirty="0">
                <a:latin typeface="Calibri" pitchFamily="34" charset="0"/>
              </a:rPr>
              <a:t>DESIGN</a:t>
            </a:r>
          </a:p>
          <a:p>
            <a:pPr algn="ctr" eaLnBrk="1" hangingPunct="1"/>
            <a:r>
              <a:rPr kumimoji="0" lang="en-US" sz="3600" b="1" dirty="0">
                <a:latin typeface="Calibri" pitchFamily="34" charset="0"/>
              </a:rPr>
              <a:t>DECISIONS</a:t>
            </a:r>
          </a:p>
        </p:txBody>
      </p:sp>
      <p:sp>
        <p:nvSpPr>
          <p:cNvPr id="16" name="Right Arrow Callout 15"/>
          <p:cNvSpPr/>
          <p:nvPr/>
        </p:nvSpPr>
        <p:spPr>
          <a:xfrm>
            <a:off x="152400" y="2971800"/>
            <a:ext cx="1447800" cy="2667000"/>
          </a:xfrm>
          <a:prstGeom prst="rightArrowCallou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</a:p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</a:t>
            </a:r>
          </a:p>
        </p:txBody>
      </p:sp>
      <p:sp>
        <p:nvSpPr>
          <p:cNvPr id="17" name="Right Arrow Callout 16"/>
          <p:cNvSpPr/>
          <p:nvPr/>
        </p:nvSpPr>
        <p:spPr>
          <a:xfrm>
            <a:off x="1600200" y="2971800"/>
            <a:ext cx="1447800" cy="2667000"/>
          </a:xfrm>
          <a:prstGeom prst="rightArrow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</a:t>
            </a:r>
          </a:p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Philosophy</a:t>
            </a:r>
          </a:p>
        </p:txBody>
      </p:sp>
      <p:sp>
        <p:nvSpPr>
          <p:cNvPr id="18" name="Flowchart: Punched Tape 17"/>
          <p:cNvSpPr/>
          <p:nvPr/>
        </p:nvSpPr>
        <p:spPr>
          <a:xfrm>
            <a:off x="5562600" y="2590800"/>
            <a:ext cx="1447800" cy="3505200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Culture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80900" grpId="0" animBg="1"/>
      <p:bldP spid="80905" grpId="0" animBg="1"/>
      <p:bldP spid="80906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sz="4800" dirty="0"/>
              <a:t>“A man went into buy a suit ….”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7F8C3-A639-EEE0-1827-E60893653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A52BF2-8EC6-77C7-F796-664C7C59D52E}"/>
              </a:ext>
            </a:extLst>
          </p:cNvPr>
          <p:cNvSpPr txBox="1"/>
          <p:nvPr/>
        </p:nvSpPr>
        <p:spPr>
          <a:xfrm>
            <a:off x="304801" y="5562600"/>
            <a:ext cx="8180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MORAL: Don’t force people into jobs they don’t fit.</a:t>
            </a:r>
          </a:p>
        </p:txBody>
      </p:sp>
    </p:spTree>
    <p:extLst>
      <p:ext uri="{BB962C8B-B14F-4D97-AF65-F5344CB8AC3E}">
        <p14:creationId xmlns:p14="http://schemas.microsoft.com/office/powerpoint/2010/main" val="228072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Design for Choice or Obligation?</a:t>
            </a: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C4E60C-BF18-4E29-ACCA-DB0AC96EF782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1143000" y="3505200"/>
            <a:ext cx="6477000" cy="2097088"/>
          </a:xfrm>
          <a:prstGeom prst="triangle">
            <a:avLst>
              <a:gd name="adj" fmla="val 4953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629" name="TextBox 4"/>
          <p:cNvSpPr txBox="1">
            <a:spLocks noChangeArrowheads="1"/>
          </p:cNvSpPr>
          <p:nvPr/>
        </p:nvSpPr>
        <p:spPr bwMode="auto">
          <a:xfrm rot="-1861608">
            <a:off x="628650" y="4271963"/>
            <a:ext cx="228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CHOICE</a:t>
            </a:r>
          </a:p>
        </p:txBody>
      </p:sp>
      <p:sp>
        <p:nvSpPr>
          <p:cNvPr id="26630" name="TextBox 5"/>
          <p:cNvSpPr txBox="1">
            <a:spLocks noChangeArrowheads="1"/>
          </p:cNvSpPr>
          <p:nvPr/>
        </p:nvSpPr>
        <p:spPr bwMode="auto">
          <a:xfrm rot="1800477">
            <a:off x="5041900" y="4254835"/>
            <a:ext cx="34893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OBLIGATION</a:t>
            </a:r>
          </a:p>
        </p:txBody>
      </p:sp>
      <p:cxnSp>
        <p:nvCxnSpPr>
          <p:cNvPr id="8" name="Curved Connector 7"/>
          <p:cNvCxnSpPr>
            <a:cxnSpLocks/>
            <a:stCxn id="26629" idx="0"/>
          </p:cNvCxnSpPr>
          <p:nvPr/>
        </p:nvCxnSpPr>
        <p:spPr>
          <a:xfrm rot="5400000" flipH="1" flipV="1">
            <a:off x="4249738" y="1609725"/>
            <a:ext cx="52388" cy="5373687"/>
          </a:xfrm>
          <a:prstGeom prst="curvedConnector3">
            <a:avLst>
              <a:gd name="adj1" fmla="val 4147624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67000" y="2779712"/>
            <a:ext cx="3048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Energy?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Commitment?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Productivity?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Innovation?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Engagement?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90500" y="3248157"/>
            <a:ext cx="8199438" cy="2668175"/>
            <a:chOff x="190500" y="3248157"/>
            <a:chExt cx="8199438" cy="2668175"/>
          </a:xfrm>
        </p:grpSpPr>
        <p:sp>
          <p:nvSpPr>
            <p:cNvPr id="23" name="Oval 3"/>
            <p:cNvSpPr>
              <a:spLocks noChangeArrowheads="1"/>
            </p:cNvSpPr>
            <p:nvPr/>
          </p:nvSpPr>
          <p:spPr bwMode="auto">
            <a:xfrm>
              <a:off x="495300" y="4114801"/>
              <a:ext cx="1295400" cy="8382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Selection</a:t>
              </a: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24100" y="3886201"/>
              <a:ext cx="1295400" cy="12954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 dirty="0">
                  <a:latin typeface="Calibri" pitchFamily="34" charset="0"/>
                  <a:cs typeface="Calibri" pitchFamily="34" charset="0"/>
                </a:rPr>
                <a:t>Work</a:t>
              </a:r>
            </a:p>
            <a:p>
              <a:pPr algn="ctr"/>
              <a:r>
                <a:rPr lang="en-US" b="1" dirty="0">
                  <a:latin typeface="Calibri" pitchFamily="34" charset="0"/>
                  <a:cs typeface="Calibri" pitchFamily="34" charset="0"/>
                </a:rPr>
                <a:t>Design</a:t>
              </a:r>
            </a:p>
          </p:txBody>
        </p:sp>
        <p:sp>
          <p:nvSpPr>
            <p:cNvPr id="25" name="Oval 5"/>
            <p:cNvSpPr>
              <a:spLocks noChangeArrowheads="1"/>
            </p:cNvSpPr>
            <p:nvPr/>
          </p:nvSpPr>
          <p:spPr bwMode="auto">
            <a:xfrm>
              <a:off x="4000500" y="3962401"/>
              <a:ext cx="1600200" cy="1143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Appraisal</a:t>
              </a:r>
            </a:p>
          </p:txBody>
        </p:sp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6248400" y="3248157"/>
              <a:ext cx="1447800" cy="6858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Rewards</a:t>
              </a: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>
              <a:off x="6049138" y="5154332"/>
              <a:ext cx="1524000" cy="762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Learning</a:t>
              </a:r>
            </a:p>
          </p:txBody>
        </p:sp>
        <p:cxnSp>
          <p:nvCxnSpPr>
            <p:cNvPr id="28" name="AutoShape 8"/>
            <p:cNvCxnSpPr>
              <a:cxnSpLocks noChangeShapeType="1"/>
              <a:stCxn id="23" idx="6"/>
              <a:endCxn id="24" idx="1"/>
            </p:cNvCxnSpPr>
            <p:nvPr/>
          </p:nvCxnSpPr>
          <p:spPr bwMode="auto">
            <a:xfrm>
              <a:off x="1809750" y="4533901"/>
              <a:ext cx="495300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9" name="AutoShape 9"/>
            <p:cNvCxnSpPr>
              <a:cxnSpLocks noChangeShapeType="1"/>
              <a:stCxn id="24" idx="3"/>
              <a:endCxn id="25" idx="2"/>
            </p:cNvCxnSpPr>
            <p:nvPr/>
          </p:nvCxnSpPr>
          <p:spPr bwMode="auto">
            <a:xfrm>
              <a:off x="3619500" y="4533901"/>
              <a:ext cx="3810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0" name="AutoShape 10"/>
            <p:cNvCxnSpPr>
              <a:cxnSpLocks noChangeShapeType="1"/>
              <a:stCxn id="25" idx="7"/>
              <a:endCxn id="26" idx="2"/>
            </p:cNvCxnSpPr>
            <p:nvPr/>
          </p:nvCxnSpPr>
          <p:spPr bwMode="auto">
            <a:xfrm flipV="1">
              <a:off x="5366356" y="3591057"/>
              <a:ext cx="882044" cy="53873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1" name="AutoShape 11"/>
            <p:cNvCxnSpPr>
              <a:cxnSpLocks noChangeShapeType="1"/>
              <a:stCxn id="25" idx="5"/>
              <a:endCxn id="27" idx="2"/>
            </p:cNvCxnSpPr>
            <p:nvPr/>
          </p:nvCxnSpPr>
          <p:spPr bwMode="auto">
            <a:xfrm>
              <a:off x="5366356" y="4938013"/>
              <a:ext cx="682782" cy="59731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2" name="AutoShape 12"/>
            <p:cNvCxnSpPr>
              <a:cxnSpLocks noChangeShapeType="1"/>
              <a:stCxn id="27" idx="4"/>
              <a:endCxn id="24" idx="2"/>
            </p:cNvCxnSpPr>
            <p:nvPr/>
          </p:nvCxnSpPr>
          <p:spPr bwMode="auto">
            <a:xfrm rot="5400000" flipH="1">
              <a:off x="4524103" y="3629298"/>
              <a:ext cx="734731" cy="3839338"/>
            </a:xfrm>
            <a:prstGeom prst="bentConnector3">
              <a:avLst>
                <a:gd name="adj1" fmla="val -31113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3" name="AutoShape 13"/>
            <p:cNvCxnSpPr>
              <a:cxnSpLocks noChangeShapeType="1"/>
              <a:stCxn id="26" idx="0"/>
              <a:endCxn id="24" idx="0"/>
            </p:cNvCxnSpPr>
            <p:nvPr/>
          </p:nvCxnSpPr>
          <p:spPr bwMode="auto">
            <a:xfrm rot="16200000" flipH="1" flipV="1">
              <a:off x="4653028" y="1566929"/>
              <a:ext cx="638044" cy="4000500"/>
            </a:xfrm>
            <a:prstGeom prst="bentConnector3">
              <a:avLst>
                <a:gd name="adj1" fmla="val -35828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6408738" y="4084639"/>
              <a:ext cx="1981200" cy="9144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Outplacement</a:t>
              </a:r>
            </a:p>
          </p:txBody>
        </p:sp>
        <p:cxnSp>
          <p:nvCxnSpPr>
            <p:cNvPr id="35" name="AutoShape 15"/>
            <p:cNvCxnSpPr>
              <a:cxnSpLocks noChangeShapeType="1"/>
              <a:stCxn id="25" idx="6"/>
              <a:endCxn id="34" idx="2"/>
            </p:cNvCxnSpPr>
            <p:nvPr/>
          </p:nvCxnSpPr>
          <p:spPr bwMode="auto">
            <a:xfrm>
              <a:off x="5600700" y="4533901"/>
              <a:ext cx="808038" cy="793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6" name="AutoShape 20"/>
            <p:cNvSpPr>
              <a:spLocks/>
            </p:cNvSpPr>
            <p:nvPr/>
          </p:nvSpPr>
          <p:spPr bwMode="auto">
            <a:xfrm>
              <a:off x="190500" y="5391151"/>
              <a:ext cx="1447800" cy="381000"/>
            </a:xfrm>
            <a:prstGeom prst="borderCallout2">
              <a:avLst>
                <a:gd name="adj1" fmla="val 18750"/>
                <a:gd name="adj2" fmla="val 108333"/>
                <a:gd name="adj3" fmla="val 18750"/>
                <a:gd name="adj4" fmla="val 125523"/>
                <a:gd name="adj5" fmla="val -212898"/>
                <a:gd name="adj6" fmla="val 129981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800" b="1" dirty="0">
                  <a:latin typeface="Calibri" pitchFamily="34" charset="0"/>
                  <a:cs typeface="Calibri" pitchFamily="34" charset="0"/>
                </a:rPr>
                <a:t>Socialization</a:t>
              </a:r>
            </a:p>
          </p:txBody>
        </p:sp>
      </p:grpSp>
      <p:sp>
        <p:nvSpPr>
          <p:cNvPr id="49154" name="AutoShape 2"/>
          <p:cNvSpPr>
            <a:spLocks noChangeArrowheads="1"/>
          </p:cNvSpPr>
          <p:nvPr/>
        </p:nvSpPr>
        <p:spPr bwMode="auto">
          <a:xfrm rot="5400000">
            <a:off x="3460938" y="872936"/>
            <a:ext cx="1974472" cy="2362200"/>
          </a:xfrm>
          <a:prstGeom prst="rightArrow">
            <a:avLst>
              <a:gd name="adj1" fmla="val 50000"/>
              <a:gd name="adj2" fmla="val 37829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71927" y="6248401"/>
            <a:ext cx="3300321" cy="314044"/>
          </a:xfrm>
          <a:solidFill>
            <a:schemeClr val="bg1"/>
          </a:solidFill>
        </p:spPr>
        <p:txBody>
          <a:bodyPr/>
          <a:lstStyle/>
          <a:p>
            <a:pPr algn="ctr">
              <a:defRPr/>
            </a:pPr>
            <a:r>
              <a:rPr lang="en-US" dirty="0"/>
              <a:t>After Noel Tichy © James G. Clawson</a:t>
            </a: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F7B15A-D2A6-41BA-82E5-CB730DCA1A9D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31752" name="AutoShape 10"/>
          <p:cNvSpPr>
            <a:spLocks noChangeArrowheads="1"/>
          </p:cNvSpPr>
          <p:nvPr/>
        </p:nvSpPr>
        <p:spPr bwMode="auto">
          <a:xfrm>
            <a:off x="2324100" y="76200"/>
            <a:ext cx="4248149" cy="2057400"/>
          </a:xfrm>
          <a:prstGeom prst="bevel">
            <a:avLst>
              <a:gd name="adj" fmla="val 12500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kumimoji="0" lang="en-US" sz="2000" b="1" dirty="0">
                <a:latin typeface="Arial" pitchFamily="34" charset="0"/>
              </a:rPr>
              <a:t> Common HR related</a:t>
            </a:r>
          </a:p>
          <a:p>
            <a:pPr algn="ctr" eaLnBrk="1" hangingPunct="1"/>
            <a:r>
              <a:rPr kumimoji="0" lang="en-US" sz="3200" b="1" dirty="0">
                <a:latin typeface="Arial" pitchFamily="34" charset="0"/>
              </a:rPr>
              <a:t>DESIGN</a:t>
            </a:r>
          </a:p>
          <a:p>
            <a:pPr algn="ctr" eaLnBrk="1" hangingPunct="1"/>
            <a:r>
              <a:rPr kumimoji="0" lang="en-US" sz="3200" b="1" dirty="0">
                <a:latin typeface="Arial" pitchFamily="34" charset="0"/>
              </a:rPr>
              <a:t>DECISIONS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125539" y="3348677"/>
            <a:ext cx="6702640" cy="3152863"/>
            <a:chOff x="1125232" y="3348663"/>
            <a:chExt cx="6702340" cy="315271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Right Arrow 20"/>
            <p:cNvSpPr/>
            <p:nvPr/>
          </p:nvSpPr>
          <p:spPr>
            <a:xfrm rot="13836485">
              <a:off x="1010937" y="4494145"/>
              <a:ext cx="533375" cy="304786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Right Arrow 21"/>
            <p:cNvSpPr/>
            <p:nvPr/>
          </p:nvSpPr>
          <p:spPr>
            <a:xfrm rot="4035862">
              <a:off x="3557173" y="5456124"/>
              <a:ext cx="533375" cy="304786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 rot="16200000">
              <a:off x="4838228" y="4457633"/>
              <a:ext cx="533375" cy="304786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" name="Right Arrow 23"/>
            <p:cNvSpPr/>
            <p:nvPr/>
          </p:nvSpPr>
          <p:spPr>
            <a:xfrm rot="17845118">
              <a:off x="6864655" y="3553464"/>
              <a:ext cx="732827" cy="323226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" name="Right Arrow 24"/>
            <p:cNvSpPr/>
            <p:nvPr/>
          </p:nvSpPr>
          <p:spPr>
            <a:xfrm rot="3117361">
              <a:off x="7408491" y="6082298"/>
              <a:ext cx="533375" cy="304786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3795" name="AutoShape 2"/>
          <p:cNvSpPr>
            <a:spLocks noChangeArrowheads="1"/>
          </p:cNvSpPr>
          <p:nvPr/>
        </p:nvSpPr>
        <p:spPr bwMode="auto">
          <a:xfrm rot="5400000">
            <a:off x="3429000" y="2057400"/>
            <a:ext cx="1752600" cy="2362200"/>
          </a:xfrm>
          <a:prstGeom prst="rightArrow">
            <a:avLst>
              <a:gd name="adj1" fmla="val 50000"/>
              <a:gd name="adj2" fmla="val 37829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1343025"/>
          </a:xfrm>
        </p:spPr>
        <p:txBody>
          <a:bodyPr/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b="0" dirty="0">
                <a:solidFill>
                  <a:schemeClr val="tx2">
                    <a:lumMod val="75000"/>
                  </a:schemeClr>
                </a:solidFill>
              </a:rPr>
              <a:t>System </a:t>
            </a:r>
            <a:r>
              <a:rPr lang="en-US" sz="4000" b="0" dirty="0" err="1">
                <a:solidFill>
                  <a:schemeClr val="tx2">
                    <a:lumMod val="75000"/>
                  </a:schemeClr>
                </a:solidFill>
              </a:rPr>
              <a:t>Mis</a:t>
            </a:r>
            <a:r>
              <a:rPr lang="en-US" sz="4000" b="0" dirty="0">
                <a:solidFill>
                  <a:schemeClr val="tx2">
                    <a:lumMod val="75000"/>
                  </a:schemeClr>
                </a:solidFill>
              </a:rPr>
              <a:t>-alignment drains </a:t>
            </a:r>
            <a:br>
              <a:rPr lang="en-US" sz="4000" b="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000" b="0" dirty="0">
                <a:solidFill>
                  <a:schemeClr val="tx2">
                    <a:lumMod val="75000"/>
                  </a:schemeClr>
                </a:solidFill>
              </a:rPr>
              <a:t>Organizational Energy</a:t>
            </a:r>
          </a:p>
        </p:txBody>
      </p:sp>
      <p:sp>
        <p:nvSpPr>
          <p:cNvPr id="2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461125"/>
            <a:ext cx="1981200" cy="3206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© James G. Clawson</a:t>
            </a: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0FC3C-157B-496E-AF7B-D93548192A31}" type="slidenum">
              <a:rPr lang="en-US"/>
              <a:pPr>
                <a:defRPr/>
              </a:pPr>
              <a:t>9</a:t>
            </a:fld>
            <a:endParaRPr lang="en-US"/>
          </a:p>
        </p:txBody>
      </p:sp>
      <p:grpSp>
        <p:nvGrpSpPr>
          <p:cNvPr id="33797" name="Group 34"/>
          <p:cNvGrpSpPr>
            <a:grpSpLocks/>
          </p:cNvGrpSpPr>
          <p:nvPr/>
        </p:nvGrpSpPr>
        <p:grpSpPr bwMode="auto">
          <a:xfrm>
            <a:off x="1295400" y="3886200"/>
            <a:ext cx="7167563" cy="2286000"/>
            <a:chOff x="240" y="997"/>
            <a:chExt cx="6076" cy="3040"/>
          </a:xfr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804" name="Rectangle 35"/>
            <p:cNvSpPr>
              <a:spLocks noChangeArrowheads="1"/>
            </p:cNvSpPr>
            <p:nvPr/>
          </p:nvSpPr>
          <p:spPr bwMode="auto">
            <a:xfrm>
              <a:off x="240" y="2064"/>
              <a:ext cx="1248" cy="96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HIRING</a:t>
              </a:r>
              <a:endParaRPr kumimoji="0"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805" name="Oval 36"/>
            <p:cNvSpPr>
              <a:spLocks noChangeArrowheads="1"/>
            </p:cNvSpPr>
            <p:nvPr/>
          </p:nvSpPr>
          <p:spPr bwMode="auto">
            <a:xfrm>
              <a:off x="1536" y="2016"/>
              <a:ext cx="1248" cy="110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WORK </a:t>
              </a:r>
            </a:p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DESIGN</a:t>
              </a:r>
            </a:p>
          </p:txBody>
        </p:sp>
        <p:sp>
          <p:nvSpPr>
            <p:cNvPr id="33806" name="Rectangle 37"/>
            <p:cNvSpPr>
              <a:spLocks noChangeArrowheads="1"/>
            </p:cNvSpPr>
            <p:nvPr/>
          </p:nvSpPr>
          <p:spPr bwMode="auto">
            <a:xfrm>
              <a:off x="2832" y="2112"/>
              <a:ext cx="1200" cy="96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APPRAISAL</a:t>
              </a:r>
              <a:endParaRPr kumimoji="0"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807" name="Rectangle 38"/>
            <p:cNvSpPr>
              <a:spLocks noChangeArrowheads="1"/>
            </p:cNvSpPr>
            <p:nvPr/>
          </p:nvSpPr>
          <p:spPr bwMode="auto">
            <a:xfrm>
              <a:off x="4245" y="3328"/>
              <a:ext cx="2023" cy="70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LEARNING SYSTEMS</a:t>
              </a:r>
              <a:endParaRPr kumimoji="0"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808" name="Rectangle 39"/>
            <p:cNvSpPr>
              <a:spLocks noChangeArrowheads="1"/>
            </p:cNvSpPr>
            <p:nvPr/>
          </p:nvSpPr>
          <p:spPr bwMode="auto">
            <a:xfrm>
              <a:off x="4180" y="997"/>
              <a:ext cx="2136" cy="70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REWARD SYSTEMS</a:t>
              </a:r>
              <a:endParaRPr kumimoji="0"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33809" name="AutoShape 40"/>
            <p:cNvCxnSpPr>
              <a:cxnSpLocks noChangeShapeType="1"/>
              <a:stCxn id="33808" idx="1"/>
              <a:endCxn id="33805" idx="0"/>
            </p:cNvCxnSpPr>
            <p:nvPr/>
          </p:nvCxnSpPr>
          <p:spPr bwMode="auto">
            <a:xfrm rot="10800000" flipV="1">
              <a:off x="2160" y="1352"/>
              <a:ext cx="2020" cy="664"/>
            </a:xfrm>
            <a:prstGeom prst="bentConnector2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3810" name="AutoShape 41"/>
            <p:cNvCxnSpPr>
              <a:cxnSpLocks noChangeShapeType="1"/>
              <a:stCxn id="33807" idx="2"/>
              <a:endCxn id="33805" idx="4"/>
            </p:cNvCxnSpPr>
            <p:nvPr/>
          </p:nvCxnSpPr>
          <p:spPr bwMode="auto">
            <a:xfrm rot="5400000" flipH="1">
              <a:off x="3249" y="2031"/>
              <a:ext cx="917" cy="3096"/>
            </a:xfrm>
            <a:prstGeom prst="bentConnector3">
              <a:avLst>
                <a:gd name="adj1" fmla="val -33139"/>
              </a:avLst>
            </a:prstGeom>
            <a:grp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3811" name="AutoShape 42"/>
            <p:cNvCxnSpPr>
              <a:cxnSpLocks noChangeShapeType="1"/>
              <a:stCxn id="33806" idx="3"/>
              <a:endCxn id="33807" idx="0"/>
            </p:cNvCxnSpPr>
            <p:nvPr/>
          </p:nvCxnSpPr>
          <p:spPr bwMode="auto">
            <a:xfrm>
              <a:off x="4032" y="2592"/>
              <a:ext cx="1224" cy="736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3812" name="AutoShape 43"/>
            <p:cNvCxnSpPr>
              <a:cxnSpLocks noChangeShapeType="1"/>
              <a:stCxn id="33806" idx="3"/>
              <a:endCxn id="33808" idx="2"/>
            </p:cNvCxnSpPr>
            <p:nvPr/>
          </p:nvCxnSpPr>
          <p:spPr bwMode="auto">
            <a:xfrm flipV="1">
              <a:off x="4032" y="1707"/>
              <a:ext cx="1216" cy="885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3813" name="AutoShape 44"/>
            <p:cNvCxnSpPr>
              <a:cxnSpLocks noChangeShapeType="1"/>
              <a:stCxn id="33807" idx="2"/>
              <a:endCxn id="33804" idx="2"/>
            </p:cNvCxnSpPr>
            <p:nvPr/>
          </p:nvCxnSpPr>
          <p:spPr bwMode="auto">
            <a:xfrm rot="5400000" flipH="1">
              <a:off x="2553" y="1335"/>
              <a:ext cx="1013" cy="4392"/>
            </a:xfrm>
            <a:prstGeom prst="bentConnector3">
              <a:avLst>
                <a:gd name="adj1" fmla="val -30000"/>
              </a:avLst>
            </a:prstGeom>
            <a:grpFill/>
            <a:ln w="25400">
              <a:solidFill>
                <a:schemeClr val="tx1"/>
              </a:solidFill>
              <a:prstDash val="sysDot"/>
              <a:miter lim="800000"/>
              <a:headEnd/>
              <a:tailEnd type="triangle" w="med" len="med"/>
            </a:ln>
          </p:spPr>
        </p:cxnSp>
      </p:grpSp>
      <p:grpSp>
        <p:nvGrpSpPr>
          <p:cNvPr id="33798" name="Group 79"/>
          <p:cNvGrpSpPr>
            <a:grpSpLocks/>
          </p:cNvGrpSpPr>
          <p:nvPr/>
        </p:nvGrpSpPr>
        <p:grpSpPr bwMode="auto">
          <a:xfrm>
            <a:off x="5768975" y="4876800"/>
            <a:ext cx="2765425" cy="381000"/>
            <a:chOff x="5768829" y="4876800"/>
            <a:chExt cx="2765571" cy="381000"/>
          </a:xfr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802" name="Rectangle 53"/>
            <p:cNvSpPr>
              <a:spLocks noChangeArrowheads="1"/>
            </p:cNvSpPr>
            <p:nvPr/>
          </p:nvSpPr>
          <p:spPr bwMode="auto">
            <a:xfrm>
              <a:off x="6553200" y="4876800"/>
              <a:ext cx="1981200" cy="3810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Outplacement</a:t>
              </a:r>
            </a:p>
          </p:txBody>
        </p:sp>
        <p:cxnSp>
          <p:nvCxnSpPr>
            <p:cNvPr id="33803" name="AutoShape 65"/>
            <p:cNvCxnSpPr>
              <a:cxnSpLocks noChangeShapeType="1"/>
              <a:stCxn id="33806" idx="3"/>
              <a:endCxn id="33802" idx="1"/>
            </p:cNvCxnSpPr>
            <p:nvPr/>
          </p:nvCxnSpPr>
          <p:spPr bwMode="auto">
            <a:xfrm flipV="1">
              <a:off x="5768829" y="5067300"/>
              <a:ext cx="784371" cy="18048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57" name="Right Arrow Callout 56"/>
          <p:cNvSpPr/>
          <p:nvPr/>
        </p:nvSpPr>
        <p:spPr>
          <a:xfrm>
            <a:off x="1143000" y="1752600"/>
            <a:ext cx="1447800" cy="1295400"/>
          </a:xfrm>
          <a:prstGeom prst="rightArrow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Leadership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Philosophy</a:t>
            </a:r>
          </a:p>
        </p:txBody>
      </p:sp>
      <p:sp>
        <p:nvSpPr>
          <p:cNvPr id="33801" name="AutoShape 10"/>
          <p:cNvSpPr>
            <a:spLocks noChangeArrowheads="1"/>
          </p:cNvSpPr>
          <p:nvPr/>
        </p:nvSpPr>
        <p:spPr bwMode="auto">
          <a:xfrm>
            <a:off x="2638504" y="1562100"/>
            <a:ext cx="3429105" cy="1676400"/>
          </a:xfrm>
          <a:prstGeom prst="bevel">
            <a:avLst>
              <a:gd name="adj" fmla="val 12500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kumimoji="0"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ORGANIZATIONAL</a:t>
            </a:r>
          </a:p>
          <a:p>
            <a:pPr algn="ctr" eaLnBrk="1" hangingPunct="1"/>
            <a:r>
              <a:rPr kumimoji="0"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DESIGN</a:t>
            </a:r>
          </a:p>
          <a:p>
            <a:pPr algn="ctr" eaLnBrk="1" hangingPunct="1"/>
            <a:r>
              <a:rPr kumimoji="0"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DECISIONS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774830" y="3547291"/>
            <a:ext cx="6319043" cy="2092660"/>
            <a:chOff x="1774230" y="3546849"/>
            <a:chExt cx="6319043" cy="20926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Right Arrow 20"/>
            <p:cNvSpPr/>
            <p:nvPr/>
          </p:nvSpPr>
          <p:spPr>
            <a:xfrm rot="19336708">
              <a:off x="1774230" y="4385049"/>
              <a:ext cx="985043" cy="34006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Right Arrow 21"/>
            <p:cNvSpPr/>
            <p:nvPr/>
          </p:nvSpPr>
          <p:spPr>
            <a:xfrm rot="19336708">
              <a:off x="3679230" y="4385049"/>
              <a:ext cx="985043" cy="34006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 rot="19336708">
              <a:off x="4898430" y="4385049"/>
              <a:ext cx="985043" cy="34006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" name="Right Arrow 23"/>
            <p:cNvSpPr/>
            <p:nvPr/>
          </p:nvSpPr>
          <p:spPr>
            <a:xfrm rot="19336708">
              <a:off x="7108230" y="3546849"/>
              <a:ext cx="985043" cy="34006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" name="Right Arrow 24"/>
            <p:cNvSpPr/>
            <p:nvPr/>
          </p:nvSpPr>
          <p:spPr>
            <a:xfrm rot="19336708">
              <a:off x="7032030" y="5299449"/>
              <a:ext cx="985043" cy="34006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2771" name="AutoShape 2"/>
          <p:cNvSpPr>
            <a:spLocks noChangeArrowheads="1"/>
          </p:cNvSpPr>
          <p:nvPr/>
        </p:nvSpPr>
        <p:spPr bwMode="auto">
          <a:xfrm rot="5400000">
            <a:off x="3429000" y="2057400"/>
            <a:ext cx="1752600" cy="2362200"/>
          </a:xfrm>
          <a:prstGeom prst="rightArrow">
            <a:avLst>
              <a:gd name="adj1" fmla="val 50000"/>
              <a:gd name="adj2" fmla="val 37829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xfrm>
            <a:off x="380401" y="228600"/>
            <a:ext cx="8229600" cy="1190625"/>
          </a:xfrm>
        </p:spPr>
        <p:txBody>
          <a:bodyPr/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b="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System </a:t>
            </a:r>
            <a:r>
              <a:rPr lang="en-US" sz="4000" b="0" i="1" dirty="0">
                <a:solidFill>
                  <a:srgbClr val="FF0000"/>
                </a:solidFill>
                <a:latin typeface="Calibri" pitchFamily="34" charset="0"/>
              </a:rPr>
              <a:t>Alignment</a:t>
            </a:r>
            <a:r>
              <a:rPr lang="en-US" sz="4000" b="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is Key to </a:t>
            </a:r>
            <a:br>
              <a:rPr lang="en-US" sz="4000" b="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en-US" sz="4000" b="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Organizational Energy</a:t>
            </a:r>
          </a:p>
        </p:txBody>
      </p:sp>
      <p:sp>
        <p:nvSpPr>
          <p:cNvPr id="2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461125"/>
            <a:ext cx="1981200" cy="3206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© James G. Clawson</a:t>
            </a: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DA182C-476C-46EF-B9B8-385F554727BF}" type="slidenum">
              <a:rPr lang="en-US"/>
              <a:pPr>
                <a:defRPr/>
              </a:pPr>
              <a:t>10</a:t>
            </a:fld>
            <a:endParaRPr lang="en-US"/>
          </a:p>
        </p:txBody>
      </p:sp>
      <p:grpSp>
        <p:nvGrpSpPr>
          <p:cNvPr id="32773" name="Group 34"/>
          <p:cNvGrpSpPr>
            <a:grpSpLocks/>
          </p:cNvGrpSpPr>
          <p:nvPr/>
        </p:nvGrpSpPr>
        <p:grpSpPr bwMode="auto">
          <a:xfrm>
            <a:off x="1295400" y="3886200"/>
            <a:ext cx="7167563" cy="2286000"/>
            <a:chOff x="240" y="997"/>
            <a:chExt cx="6076" cy="3040"/>
          </a:xfr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780" name="Rectangle 35"/>
            <p:cNvSpPr>
              <a:spLocks noChangeArrowheads="1"/>
            </p:cNvSpPr>
            <p:nvPr/>
          </p:nvSpPr>
          <p:spPr bwMode="auto">
            <a:xfrm>
              <a:off x="240" y="2064"/>
              <a:ext cx="1248" cy="96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HIRING</a:t>
              </a:r>
              <a:endParaRPr kumimoji="0"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781" name="Oval 36"/>
            <p:cNvSpPr>
              <a:spLocks noChangeArrowheads="1"/>
            </p:cNvSpPr>
            <p:nvPr/>
          </p:nvSpPr>
          <p:spPr bwMode="auto">
            <a:xfrm>
              <a:off x="1536" y="2016"/>
              <a:ext cx="1248" cy="1104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WORK </a:t>
              </a:r>
            </a:p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DESIGN</a:t>
              </a:r>
            </a:p>
          </p:txBody>
        </p:sp>
        <p:sp>
          <p:nvSpPr>
            <p:cNvPr id="32782" name="Rectangle 37"/>
            <p:cNvSpPr>
              <a:spLocks noChangeArrowheads="1"/>
            </p:cNvSpPr>
            <p:nvPr/>
          </p:nvSpPr>
          <p:spPr bwMode="auto">
            <a:xfrm>
              <a:off x="2832" y="2112"/>
              <a:ext cx="1200" cy="96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APPRAISAL</a:t>
              </a:r>
              <a:endParaRPr kumimoji="0"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783" name="Rectangle 38"/>
            <p:cNvSpPr>
              <a:spLocks noChangeArrowheads="1"/>
            </p:cNvSpPr>
            <p:nvPr/>
          </p:nvSpPr>
          <p:spPr bwMode="auto">
            <a:xfrm>
              <a:off x="4245" y="3328"/>
              <a:ext cx="2023" cy="70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LEARNING SYSTEMS</a:t>
              </a:r>
              <a:endParaRPr kumimoji="0"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784" name="Rectangle 39"/>
            <p:cNvSpPr>
              <a:spLocks noChangeArrowheads="1"/>
            </p:cNvSpPr>
            <p:nvPr/>
          </p:nvSpPr>
          <p:spPr bwMode="auto">
            <a:xfrm>
              <a:off x="4180" y="997"/>
              <a:ext cx="2136" cy="70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REWARD SYSTEMS</a:t>
              </a:r>
              <a:endParaRPr kumimoji="0"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32785" name="AutoShape 40"/>
            <p:cNvCxnSpPr>
              <a:cxnSpLocks noChangeShapeType="1"/>
              <a:stCxn id="32784" idx="1"/>
              <a:endCxn id="32781" idx="0"/>
            </p:cNvCxnSpPr>
            <p:nvPr/>
          </p:nvCxnSpPr>
          <p:spPr bwMode="auto">
            <a:xfrm rot="10800000" flipV="1">
              <a:off x="2160" y="1352"/>
              <a:ext cx="2020" cy="664"/>
            </a:xfrm>
            <a:prstGeom prst="bentConnector2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2786" name="AutoShape 41"/>
            <p:cNvCxnSpPr>
              <a:cxnSpLocks noChangeShapeType="1"/>
              <a:stCxn id="32783" idx="2"/>
              <a:endCxn id="32781" idx="4"/>
            </p:cNvCxnSpPr>
            <p:nvPr/>
          </p:nvCxnSpPr>
          <p:spPr bwMode="auto">
            <a:xfrm rot="5400000" flipH="1">
              <a:off x="3249" y="2031"/>
              <a:ext cx="917" cy="3096"/>
            </a:xfrm>
            <a:prstGeom prst="bentConnector3">
              <a:avLst>
                <a:gd name="adj1" fmla="val -33139"/>
              </a:avLst>
            </a:prstGeom>
            <a:grp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2787" name="AutoShape 42"/>
            <p:cNvCxnSpPr>
              <a:cxnSpLocks noChangeShapeType="1"/>
              <a:stCxn id="32782" idx="3"/>
              <a:endCxn id="32783" idx="0"/>
            </p:cNvCxnSpPr>
            <p:nvPr/>
          </p:nvCxnSpPr>
          <p:spPr bwMode="auto">
            <a:xfrm>
              <a:off x="4032" y="2592"/>
              <a:ext cx="1224" cy="736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2788" name="AutoShape 43"/>
            <p:cNvCxnSpPr>
              <a:cxnSpLocks noChangeShapeType="1"/>
              <a:stCxn id="32782" idx="3"/>
              <a:endCxn id="32784" idx="2"/>
            </p:cNvCxnSpPr>
            <p:nvPr/>
          </p:nvCxnSpPr>
          <p:spPr bwMode="auto">
            <a:xfrm flipV="1">
              <a:off x="4032" y="1707"/>
              <a:ext cx="1216" cy="885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2789" name="AutoShape 44"/>
            <p:cNvCxnSpPr>
              <a:cxnSpLocks noChangeShapeType="1"/>
              <a:stCxn id="32783" idx="2"/>
              <a:endCxn id="32780" idx="2"/>
            </p:cNvCxnSpPr>
            <p:nvPr/>
          </p:nvCxnSpPr>
          <p:spPr bwMode="auto">
            <a:xfrm rot="5400000" flipH="1">
              <a:off x="2553" y="1335"/>
              <a:ext cx="1013" cy="4392"/>
            </a:xfrm>
            <a:prstGeom prst="bentConnector3">
              <a:avLst>
                <a:gd name="adj1" fmla="val -30000"/>
              </a:avLst>
            </a:prstGeom>
            <a:grpFill/>
            <a:ln w="25400">
              <a:solidFill>
                <a:schemeClr val="tx1"/>
              </a:solidFill>
              <a:prstDash val="sysDot"/>
              <a:miter lim="800000"/>
              <a:headEnd/>
              <a:tailEnd type="triangle" w="med" len="med"/>
            </a:ln>
          </p:spPr>
        </p:cxnSp>
      </p:grpSp>
      <p:grpSp>
        <p:nvGrpSpPr>
          <p:cNvPr id="32774" name="Group 79"/>
          <p:cNvGrpSpPr>
            <a:grpSpLocks/>
          </p:cNvGrpSpPr>
          <p:nvPr/>
        </p:nvGrpSpPr>
        <p:grpSpPr bwMode="auto">
          <a:xfrm>
            <a:off x="5768639" y="4800851"/>
            <a:ext cx="2765761" cy="381000"/>
            <a:chOff x="5768493" y="4876800"/>
            <a:chExt cx="2765907" cy="381000"/>
          </a:xfr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778" name="Rectangle 53"/>
            <p:cNvSpPr>
              <a:spLocks noChangeArrowheads="1"/>
            </p:cNvSpPr>
            <p:nvPr/>
          </p:nvSpPr>
          <p:spPr bwMode="auto">
            <a:xfrm>
              <a:off x="6553200" y="4876800"/>
              <a:ext cx="1981200" cy="3810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Outplacement</a:t>
              </a:r>
            </a:p>
          </p:txBody>
        </p:sp>
        <p:cxnSp>
          <p:nvCxnSpPr>
            <p:cNvPr id="32779" name="AutoShape 65"/>
            <p:cNvCxnSpPr>
              <a:cxnSpLocks noChangeShapeType="1"/>
              <a:stCxn id="32782" idx="3"/>
              <a:endCxn id="32778" idx="1"/>
            </p:cNvCxnSpPr>
            <p:nvPr/>
          </p:nvCxnSpPr>
          <p:spPr bwMode="auto">
            <a:xfrm flipV="1">
              <a:off x="5768493" y="5067300"/>
              <a:ext cx="784707" cy="94248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57" name="Right Arrow Callout 56"/>
          <p:cNvSpPr/>
          <p:nvPr/>
        </p:nvSpPr>
        <p:spPr>
          <a:xfrm>
            <a:off x="1143000" y="1752600"/>
            <a:ext cx="1447800" cy="1295400"/>
          </a:xfrm>
          <a:prstGeom prst="rightArrow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Leadership</a:t>
            </a: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Philosophy</a:t>
            </a:r>
          </a:p>
        </p:txBody>
      </p:sp>
      <p:sp>
        <p:nvSpPr>
          <p:cNvPr id="32777" name="AutoShape 10"/>
          <p:cNvSpPr>
            <a:spLocks noChangeArrowheads="1"/>
          </p:cNvSpPr>
          <p:nvPr/>
        </p:nvSpPr>
        <p:spPr bwMode="auto">
          <a:xfrm>
            <a:off x="2590800" y="1571249"/>
            <a:ext cx="3276600" cy="1552951"/>
          </a:xfrm>
          <a:prstGeom prst="bevel">
            <a:avLst>
              <a:gd name="adj" fmla="val 12500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kumimoji="0"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ORGANIZATIONAL</a:t>
            </a:r>
          </a:p>
          <a:p>
            <a:pPr algn="ctr" eaLnBrk="1" hangingPunct="1"/>
            <a:r>
              <a:rPr kumimoji="0"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DESIGN</a:t>
            </a:r>
          </a:p>
          <a:p>
            <a:pPr algn="ctr" eaLnBrk="1" hangingPunct="1"/>
            <a:r>
              <a:rPr kumimoji="0"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DECISIONS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6BC5B-6CE6-EF73-6DE3-78F4F9138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00200"/>
          </a:xfrm>
        </p:spPr>
        <p:txBody>
          <a:bodyPr anchor="ctr"/>
          <a:lstStyle/>
          <a:p>
            <a:r>
              <a:rPr lang="en-US" dirty="0"/>
              <a:t>Intangible Capital Pools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A7764-5921-7DD3-59A8-871269F0A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Human Capital: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the sum of what all employees can do.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Social Capital: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the incremental value added or lost by how people work together.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Organizational Capital: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the incremental value added or lost by your organization and systems.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A46898-6546-ECEE-358B-4769427C6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C589DF-BB8C-B6B5-7F48-D4480AC30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8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6781800" y="2286000"/>
            <a:ext cx="2133600" cy="3886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en-US" b="1" u="sng" dirty="0">
                <a:latin typeface="Arial" pitchFamily="34" charset="0"/>
              </a:rPr>
              <a:t>RESULTS</a:t>
            </a:r>
          </a:p>
          <a:p>
            <a:pPr algn="ctr">
              <a:defRPr/>
            </a:pPr>
            <a:endParaRPr kumimoji="0" lang="en-US" b="1" u="sng" dirty="0">
              <a:latin typeface="Arial" pitchFamily="34" charset="0"/>
            </a:endParaRPr>
          </a:p>
          <a:p>
            <a:pPr algn="ctr">
              <a:defRPr/>
            </a:pPr>
            <a:r>
              <a:rPr kumimoji="0" lang="en-US" sz="2000" dirty="0">
                <a:latin typeface="Arial" pitchFamily="34" charset="0"/>
              </a:rPr>
              <a:t>Profit</a:t>
            </a:r>
          </a:p>
          <a:p>
            <a:pPr algn="ctr">
              <a:defRPr/>
            </a:pPr>
            <a:endParaRPr kumimoji="0" lang="en-US" sz="2000" dirty="0">
              <a:latin typeface="Arial" pitchFamily="34" charset="0"/>
            </a:endParaRPr>
          </a:p>
          <a:p>
            <a:pPr algn="ctr">
              <a:defRPr/>
            </a:pPr>
            <a:r>
              <a:rPr kumimoji="0" lang="en-US" sz="2000" dirty="0">
                <a:latin typeface="Arial" pitchFamily="34" charset="0"/>
              </a:rPr>
              <a:t>CVP</a:t>
            </a:r>
          </a:p>
          <a:p>
            <a:pPr algn="ctr">
              <a:defRPr/>
            </a:pPr>
            <a:endParaRPr kumimoji="0" lang="en-US" sz="2000" dirty="0">
              <a:latin typeface="Arial" pitchFamily="34" charset="0"/>
            </a:endParaRPr>
          </a:p>
          <a:p>
            <a:pPr algn="ctr">
              <a:defRPr/>
            </a:pPr>
            <a:r>
              <a:rPr kumimoji="0" lang="en-US" sz="2000" dirty="0">
                <a:latin typeface="Arial" pitchFamily="34" charset="0"/>
              </a:rPr>
              <a:t>CC’s</a:t>
            </a:r>
          </a:p>
          <a:p>
            <a:pPr algn="ctr">
              <a:defRPr/>
            </a:pPr>
            <a:endParaRPr kumimoji="0" lang="en-US" sz="2000" dirty="0">
              <a:latin typeface="Arial" pitchFamily="34" charset="0"/>
            </a:endParaRPr>
          </a:p>
          <a:p>
            <a:pPr algn="ctr">
              <a:defRPr/>
            </a:pPr>
            <a:r>
              <a:rPr kumimoji="0" lang="en-US" sz="2000" dirty="0">
                <a:latin typeface="Arial" pitchFamily="34" charset="0"/>
              </a:rPr>
              <a:t>HC+SC+</a:t>
            </a:r>
            <a:r>
              <a:rPr kumimoji="0"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OC</a:t>
            </a:r>
            <a:endParaRPr kumimoji="0"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Is your “Organizational Capital” positive or negative?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6781800" y="3048000"/>
            <a:ext cx="2133600" cy="3124200"/>
          </a:xfrm>
          <a:prstGeom prst="up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5A22B0-22F3-5ACD-6062-CA0D933F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F97E3D-B596-7502-2A19-F3A4584B1866}"/>
              </a:ext>
            </a:extLst>
          </p:cNvPr>
          <p:cNvSpPr txBox="1"/>
          <p:nvPr/>
        </p:nvSpPr>
        <p:spPr>
          <a:xfrm>
            <a:off x="659165" y="1981200"/>
            <a:ext cx="4876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Does your organization </a:t>
            </a:r>
            <a:r>
              <a:rPr 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help or hinder</a:t>
            </a:r>
            <a:r>
              <a:rPr lang="en-US" sz="4400" i="1" dirty="0">
                <a:latin typeface="+mj-lt"/>
              </a:rPr>
              <a:t> </a:t>
            </a:r>
            <a:r>
              <a:rPr lang="en-US" sz="4400" dirty="0">
                <a:latin typeface="+mj-lt"/>
              </a:rPr>
              <a:t>getting positive results?  </a:t>
            </a:r>
          </a:p>
        </p:txBody>
      </p:sp>
    </p:spTree>
    <p:extLst>
      <p:ext uri="{BB962C8B-B14F-4D97-AF65-F5344CB8AC3E}">
        <p14:creationId xmlns:p14="http://schemas.microsoft.com/office/powerpoint/2010/main" val="117005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725"/>
            <a:ext cx="8229600" cy="1997075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Organizational Architecture depends on your model of business 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… </a:t>
            </a: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</a:rPr>
              <a:t>(The Living Company, Arie </a:t>
            </a:r>
            <a:r>
              <a:rPr lang="en-US" sz="2000" b="0" dirty="0" err="1">
                <a:solidFill>
                  <a:schemeClr val="accent1">
                    <a:lumMod val="75000"/>
                  </a:schemeClr>
                </a:solidFill>
              </a:rPr>
              <a:t>deGeus</a:t>
            </a: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304800" y="2408237"/>
            <a:ext cx="8229600" cy="45259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Economic Model of Business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To make money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People are “assets” or “capital”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Efficiency squeeze model</a:t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20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Societal Purpose Model of Business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To add value to society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People as people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Value growth model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F2CA06-E850-4600-9870-04362206ADD7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Organizational Culture is the result </a:t>
            </a:r>
            <a:br>
              <a:rPr lang="en-US" sz="4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of putting people in your design …</a:t>
            </a:r>
          </a:p>
        </p:txBody>
      </p:sp>
      <p:sp>
        <p:nvSpPr>
          <p:cNvPr id="2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8B9D9-7C12-4D32-84EE-CD7466C9D002}" type="slidenum">
              <a:rPr lang="en-US"/>
              <a:pPr>
                <a:defRPr/>
              </a:pPr>
              <a:t>14</a:t>
            </a:fld>
            <a:endParaRPr lang="en-US"/>
          </a:p>
        </p:txBody>
      </p:sp>
      <p:grpSp>
        <p:nvGrpSpPr>
          <p:cNvPr id="34820" name="Group 17"/>
          <p:cNvGrpSpPr>
            <a:grpSpLocks/>
          </p:cNvGrpSpPr>
          <p:nvPr/>
        </p:nvGrpSpPr>
        <p:grpSpPr bwMode="auto">
          <a:xfrm>
            <a:off x="228600" y="3200400"/>
            <a:ext cx="3962400" cy="2057400"/>
            <a:chOff x="228600" y="2133600"/>
            <a:chExt cx="8425605" cy="3429000"/>
          </a:xfrm>
        </p:grpSpPr>
        <p:sp>
          <p:nvSpPr>
            <p:cNvPr id="34825" name="Oval 3"/>
            <p:cNvSpPr>
              <a:spLocks noChangeArrowheads="1"/>
            </p:cNvSpPr>
            <p:nvPr/>
          </p:nvSpPr>
          <p:spPr bwMode="auto">
            <a:xfrm>
              <a:off x="228600" y="3295650"/>
              <a:ext cx="1600202" cy="838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Selection</a:t>
              </a:r>
            </a:p>
          </p:txBody>
        </p:sp>
        <p:sp>
          <p:nvSpPr>
            <p:cNvPr id="34826" name="Rectangle 4"/>
            <p:cNvSpPr>
              <a:spLocks noChangeArrowheads="1"/>
            </p:cNvSpPr>
            <p:nvPr/>
          </p:nvSpPr>
          <p:spPr bwMode="auto">
            <a:xfrm>
              <a:off x="2362200" y="3067050"/>
              <a:ext cx="1295400" cy="1295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Work</a:t>
              </a:r>
            </a:p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Design</a:t>
              </a:r>
            </a:p>
          </p:txBody>
        </p:sp>
        <p:sp>
          <p:nvSpPr>
            <p:cNvPr id="34827" name="Oval 5"/>
            <p:cNvSpPr>
              <a:spLocks noChangeArrowheads="1"/>
            </p:cNvSpPr>
            <p:nvPr/>
          </p:nvSpPr>
          <p:spPr bwMode="auto">
            <a:xfrm>
              <a:off x="4038600" y="3143250"/>
              <a:ext cx="1600200" cy="1143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Appraisal</a:t>
              </a:r>
            </a:p>
          </p:txBody>
        </p:sp>
        <p:sp>
          <p:nvSpPr>
            <p:cNvPr id="34828" name="Oval 6"/>
            <p:cNvSpPr>
              <a:spLocks noChangeArrowheads="1"/>
            </p:cNvSpPr>
            <p:nvPr/>
          </p:nvSpPr>
          <p:spPr bwMode="auto">
            <a:xfrm>
              <a:off x="5943600" y="2133600"/>
              <a:ext cx="1447800" cy="6858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Rewards</a:t>
              </a:r>
            </a:p>
          </p:txBody>
        </p:sp>
        <p:sp>
          <p:nvSpPr>
            <p:cNvPr id="34829" name="Oval 7"/>
            <p:cNvSpPr>
              <a:spLocks noChangeArrowheads="1"/>
            </p:cNvSpPr>
            <p:nvPr/>
          </p:nvSpPr>
          <p:spPr bwMode="auto">
            <a:xfrm>
              <a:off x="5943600" y="4800600"/>
              <a:ext cx="1524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Learning</a:t>
              </a:r>
            </a:p>
          </p:txBody>
        </p:sp>
        <p:cxnSp>
          <p:nvCxnSpPr>
            <p:cNvPr id="34830" name="AutoShape 8"/>
            <p:cNvCxnSpPr>
              <a:cxnSpLocks noChangeShapeType="1"/>
              <a:stCxn id="34825" idx="6"/>
              <a:endCxn id="34826" idx="1"/>
            </p:cNvCxnSpPr>
            <p:nvPr/>
          </p:nvCxnSpPr>
          <p:spPr bwMode="auto">
            <a:xfrm>
              <a:off x="1828802" y="3714750"/>
              <a:ext cx="533398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4831" name="AutoShape 9"/>
            <p:cNvCxnSpPr>
              <a:cxnSpLocks noChangeShapeType="1"/>
              <a:stCxn id="34826" idx="3"/>
              <a:endCxn id="34827" idx="2"/>
            </p:cNvCxnSpPr>
            <p:nvPr/>
          </p:nvCxnSpPr>
          <p:spPr bwMode="auto">
            <a:xfrm>
              <a:off x="3657600" y="3714750"/>
              <a:ext cx="3810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4832" name="AutoShape 10"/>
            <p:cNvCxnSpPr>
              <a:cxnSpLocks noChangeShapeType="1"/>
              <a:stCxn id="34827" idx="7"/>
              <a:endCxn id="34828" idx="2"/>
            </p:cNvCxnSpPr>
            <p:nvPr/>
          </p:nvCxnSpPr>
          <p:spPr bwMode="auto">
            <a:xfrm rot="5400000" flipH="1" flipV="1">
              <a:off x="5256959" y="2623997"/>
              <a:ext cx="834138" cy="53914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4833" name="AutoShape 11"/>
            <p:cNvCxnSpPr>
              <a:cxnSpLocks noChangeShapeType="1"/>
              <a:stCxn id="34827" idx="5"/>
              <a:endCxn id="34829" idx="2"/>
            </p:cNvCxnSpPr>
            <p:nvPr/>
          </p:nvCxnSpPr>
          <p:spPr bwMode="auto">
            <a:xfrm rot="16200000" flipH="1">
              <a:off x="5142659" y="4380659"/>
              <a:ext cx="1062738" cy="53914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4834" name="AutoShape 12"/>
            <p:cNvCxnSpPr>
              <a:cxnSpLocks noChangeShapeType="1"/>
              <a:stCxn id="34829" idx="4"/>
              <a:endCxn id="34826" idx="2"/>
            </p:cNvCxnSpPr>
            <p:nvPr/>
          </p:nvCxnSpPr>
          <p:spPr bwMode="auto">
            <a:xfrm rot="5400000" flipH="1">
              <a:off x="4257675" y="3114675"/>
              <a:ext cx="1200150" cy="3695700"/>
            </a:xfrm>
            <a:prstGeom prst="bentConnector3">
              <a:avLst>
                <a:gd name="adj1" fmla="val -19046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4835" name="AutoShape 13"/>
            <p:cNvCxnSpPr>
              <a:cxnSpLocks noChangeShapeType="1"/>
              <a:stCxn id="34828" idx="0"/>
              <a:endCxn id="34826" idx="0"/>
            </p:cNvCxnSpPr>
            <p:nvPr/>
          </p:nvCxnSpPr>
          <p:spPr bwMode="auto">
            <a:xfrm rot="-5400000" flipH="1" flipV="1">
              <a:off x="4371975" y="771525"/>
              <a:ext cx="933450" cy="3657600"/>
            </a:xfrm>
            <a:prstGeom prst="bentConnector3">
              <a:avLst>
                <a:gd name="adj1" fmla="val -24491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34836" name="Oval 14"/>
            <p:cNvSpPr>
              <a:spLocks noChangeArrowheads="1"/>
            </p:cNvSpPr>
            <p:nvPr/>
          </p:nvSpPr>
          <p:spPr bwMode="auto">
            <a:xfrm>
              <a:off x="6446839" y="3265488"/>
              <a:ext cx="2207366" cy="914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Outplacement</a:t>
              </a:r>
            </a:p>
          </p:txBody>
        </p:sp>
        <p:cxnSp>
          <p:nvCxnSpPr>
            <p:cNvPr id="34837" name="AutoShape 15"/>
            <p:cNvCxnSpPr>
              <a:cxnSpLocks noChangeShapeType="1"/>
              <a:stCxn id="34827" idx="6"/>
              <a:endCxn id="34836" idx="2"/>
            </p:cNvCxnSpPr>
            <p:nvPr/>
          </p:nvCxnSpPr>
          <p:spPr bwMode="auto">
            <a:xfrm>
              <a:off x="5638800" y="3714750"/>
              <a:ext cx="808039" cy="793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4838" name="AutoShape 20"/>
            <p:cNvSpPr>
              <a:spLocks/>
            </p:cNvSpPr>
            <p:nvPr/>
          </p:nvSpPr>
          <p:spPr bwMode="auto">
            <a:xfrm>
              <a:off x="228600" y="4572000"/>
              <a:ext cx="1447799" cy="863600"/>
            </a:xfrm>
            <a:prstGeom prst="borderCallout2">
              <a:avLst>
                <a:gd name="adj1" fmla="val 18750"/>
                <a:gd name="adj2" fmla="val 108333"/>
                <a:gd name="adj3" fmla="val 18750"/>
                <a:gd name="adj4" fmla="val 125523"/>
                <a:gd name="adj5" fmla="val -101697"/>
                <a:gd name="adj6" fmla="val 128141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dirty="0">
                  <a:latin typeface="Calibri" pitchFamily="34" charset="0"/>
                  <a:cs typeface="Calibri" pitchFamily="34" charset="0"/>
                </a:rPr>
                <a:t>Socialization</a:t>
              </a:r>
            </a:p>
          </p:txBody>
        </p:sp>
      </p:grpSp>
      <p:sp>
        <p:nvSpPr>
          <p:cNvPr id="19" name="Flowchart: Punched Tape 18"/>
          <p:cNvSpPr/>
          <p:nvPr/>
        </p:nvSpPr>
        <p:spPr>
          <a:xfrm>
            <a:off x="6800850" y="2286000"/>
            <a:ext cx="1981200" cy="3505200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  <a:p>
            <a:pPr algn="ctr">
              <a:defRPr/>
            </a:pP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zational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</a:t>
            </a:r>
          </a:p>
        </p:txBody>
      </p:sp>
      <p:pic>
        <p:nvPicPr>
          <p:cNvPr id="82946" name="Picture 2" descr="C:\Users\clawsonj.DARDEN\AppData\Local\Microsoft\Windows\Temporary Internet Files\Content.IE5\G774NNPD\MCj0433932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743200"/>
            <a:ext cx="253365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191000" y="3505200"/>
            <a:ext cx="914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000" b="1" dirty="0"/>
              <a:t>+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096000" y="3581400"/>
            <a:ext cx="914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000" b="1" dirty="0"/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and…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814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317303-1357-4B5E-93D6-841242D96788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381000" y="1752600"/>
            <a:ext cx="7025014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5400" dirty="0">
                <a:latin typeface="Calibri" pitchFamily="34" charset="0"/>
                <a:cs typeface="Calibri" pitchFamily="34" charset="0"/>
              </a:rPr>
              <a:t>“Culture eats strategy for breakfast.”   </a:t>
            </a:r>
          </a:p>
          <a:p>
            <a:r>
              <a:rPr lang="en-US" sz="1600" dirty="0">
                <a:latin typeface="Calibri" pitchFamily="34" charset="0"/>
                <a:cs typeface="Calibri" pitchFamily="34" charset="0"/>
              </a:rPr>
              <a:t>Sign hanging in the Ford Motor Company’s Organizational Change War Room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906" y="1920157"/>
            <a:ext cx="2543273" cy="1905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6DD87B8-0974-2649-3F9F-14E3585895B7}"/>
              </a:ext>
            </a:extLst>
          </p:cNvPr>
          <p:cNvGrpSpPr/>
          <p:nvPr/>
        </p:nvGrpSpPr>
        <p:grpSpPr>
          <a:xfrm>
            <a:off x="275993" y="4180344"/>
            <a:ext cx="8392050" cy="2185214"/>
            <a:chOff x="275993" y="4180344"/>
            <a:chExt cx="8392050" cy="218521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3043" y="4298950"/>
              <a:ext cx="1905000" cy="1905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6DAF3A-1631-F202-A654-2C95F95FAE31}"/>
                </a:ext>
              </a:extLst>
            </p:cNvPr>
            <p:cNvSpPr txBox="1"/>
            <p:nvPr/>
          </p:nvSpPr>
          <p:spPr>
            <a:xfrm>
              <a:off x="275993" y="4180344"/>
              <a:ext cx="6499945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Calibri" pitchFamily="34" charset="0"/>
                  <a:cs typeface="Calibri" pitchFamily="34" charset="0"/>
                </a:rPr>
                <a:t>“Culture isn’t just one aspect of the game—it </a:t>
              </a:r>
              <a:r>
                <a:rPr lang="en-US" sz="4000" b="1" i="1" dirty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is</a:t>
              </a:r>
              <a:r>
                <a:rPr lang="en-US" sz="4000" dirty="0">
                  <a:latin typeface="Calibri" pitchFamily="34" charset="0"/>
                  <a:cs typeface="Calibri" pitchFamily="34" charset="0"/>
                </a:rPr>
                <a:t> the game.”</a:t>
              </a:r>
            </a:p>
            <a:p>
              <a:endParaRPr lang="en-US" sz="1800" dirty="0">
                <a:latin typeface="Calibri" pitchFamily="34" charset="0"/>
                <a:cs typeface="Calibri" pitchFamily="34" charset="0"/>
              </a:endParaRPr>
            </a:p>
            <a:p>
              <a:r>
                <a:rPr lang="en-US" sz="1800" dirty="0">
                  <a:latin typeface="Calibri" pitchFamily="34" charset="0"/>
                  <a:cs typeface="Calibri" pitchFamily="34" charset="0"/>
                </a:rPr>
                <a:t>  </a:t>
              </a:r>
              <a:r>
                <a:rPr lang="en-US" sz="1600" dirty="0">
                  <a:latin typeface="Calibri" pitchFamily="34" charset="0"/>
                  <a:cs typeface="Calibri" pitchFamily="34" charset="0"/>
                </a:rPr>
                <a:t>Louis V. Gerstner Jr., former CEO of IBM, </a:t>
              </a:r>
              <a:r>
                <a:rPr lang="en-US" sz="1600" i="1" dirty="0">
                  <a:latin typeface="Calibri" pitchFamily="34" charset="0"/>
                  <a:cs typeface="Calibri" pitchFamily="34" charset="0"/>
                </a:rPr>
                <a:t>Business Week</a:t>
              </a:r>
              <a:r>
                <a:rPr lang="en-US" sz="1600" dirty="0">
                  <a:latin typeface="Calibri" pitchFamily="34" charset="0"/>
                  <a:cs typeface="Calibri" pitchFamily="34" charset="0"/>
                </a:rPr>
                <a:t>, 2/12/07, p. 73)</a:t>
              </a:r>
            </a:p>
            <a:p>
              <a:endParaRPr lang="en-US" sz="1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Mexico City Pollution Problem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385964-042B-414A-BC40-34EDEBE942BD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838200" y="1828800"/>
            <a:ext cx="7467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dirty="0"/>
              <a:t>How can we reduce pollution in this city of 20,000,000 in a bowl of mountains at 7,000 feet altitude?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E4B73D-3BD0-AFBA-D917-4925C36BC354}"/>
              </a:ext>
            </a:extLst>
          </p:cNvPr>
          <p:cNvSpPr txBox="1"/>
          <p:nvPr/>
        </p:nvSpPr>
        <p:spPr>
          <a:xfrm>
            <a:off x="762000" y="44196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Why didn’t they “buy in?”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800" u="sng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BUY-IN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>
          <a:xfrm>
            <a:off x="685799" y="1774825"/>
            <a:ext cx="8229599" cy="4625975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Font typeface="Corbel" pitchFamily="34" charset="0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 Passion </a:t>
            </a:r>
            <a:r>
              <a:rPr lang="en-US" sz="2800" dirty="0">
                <a:solidFill>
                  <a:schemeClr val="tx1"/>
                </a:solidFill>
              </a:rPr>
              <a:t>(This is #1 in my life.)</a:t>
            </a:r>
          </a:p>
          <a:p>
            <a:pPr marL="342900" indent="-342900">
              <a:spcBef>
                <a:spcPct val="20000"/>
              </a:spcBef>
              <a:buFont typeface="Corbel" pitchFamily="34" charset="0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 Engagement </a:t>
            </a:r>
            <a:r>
              <a:rPr lang="en-US" sz="2800" dirty="0">
                <a:solidFill>
                  <a:schemeClr val="tx1"/>
                </a:solidFill>
              </a:rPr>
              <a:t>(I want to do it.)</a:t>
            </a:r>
          </a:p>
          <a:p>
            <a:pPr marL="342900" indent="-342900">
              <a:spcBef>
                <a:spcPct val="20000"/>
              </a:spcBef>
              <a:buFont typeface="Corbel" pitchFamily="34" charset="0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 Agreement </a:t>
            </a:r>
            <a:r>
              <a:rPr lang="en-US" sz="2800" dirty="0">
                <a:solidFill>
                  <a:schemeClr val="tx1"/>
                </a:solidFill>
              </a:rPr>
              <a:t>(I will do it.)</a:t>
            </a:r>
          </a:p>
          <a:p>
            <a:pPr marL="342900" indent="-342900">
              <a:spcBef>
                <a:spcPct val="20000"/>
              </a:spcBef>
              <a:buFont typeface="Corbel" pitchFamily="34" charset="0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 Compliance </a:t>
            </a:r>
            <a:r>
              <a:rPr lang="en-US" sz="2800" dirty="0">
                <a:solidFill>
                  <a:schemeClr val="tx1"/>
                </a:solidFill>
              </a:rPr>
              <a:t>(I’m looking for loopholes.)</a:t>
            </a:r>
          </a:p>
          <a:p>
            <a:pPr marL="342900" indent="-342900">
              <a:spcBef>
                <a:spcPct val="20000"/>
              </a:spcBef>
              <a:buFont typeface="Corbel" pitchFamily="34" charset="0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 Apathy </a:t>
            </a:r>
            <a:r>
              <a:rPr lang="en-US" sz="2800" dirty="0">
                <a:solidFill>
                  <a:schemeClr val="tx1"/>
                </a:solidFill>
              </a:rPr>
              <a:t>(I don’t care.)</a:t>
            </a:r>
          </a:p>
          <a:p>
            <a:pPr marL="342900" indent="-342900">
              <a:spcBef>
                <a:spcPct val="20000"/>
              </a:spcBef>
              <a:buFont typeface="Corbel" pitchFamily="34" charset="0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 Passive Resistance </a:t>
            </a:r>
            <a:r>
              <a:rPr lang="en-US" sz="2800" dirty="0">
                <a:solidFill>
                  <a:schemeClr val="tx1"/>
                </a:solidFill>
              </a:rPr>
              <a:t>(I make mistakes.)</a:t>
            </a:r>
          </a:p>
          <a:p>
            <a:pPr marL="342900" indent="-342900">
              <a:spcBef>
                <a:spcPct val="20000"/>
              </a:spcBef>
              <a:buFont typeface="Corbel" pitchFamily="34" charset="0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 Active Resistance </a:t>
            </a:r>
            <a:r>
              <a:rPr lang="en-US" sz="2800" dirty="0">
                <a:solidFill>
                  <a:schemeClr val="tx1"/>
                </a:solidFill>
              </a:rPr>
              <a:t>(I’ll fight you.)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5B0E46-CEC4-4B8B-9973-9D936E1913D7}" type="slidenum">
              <a:rPr lang="en-US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65535-83EF-1A2D-41A2-5B53F4B58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76200"/>
            <a:ext cx="8229600" cy="1600200"/>
          </a:xfrm>
        </p:spPr>
        <p:txBody>
          <a:bodyPr anchor="ctr"/>
          <a:lstStyle/>
          <a:p>
            <a:r>
              <a:rPr lang="en-US" sz="3600" dirty="0">
                <a:effectLst/>
              </a:rPr>
              <a:t>therefore</a:t>
            </a:r>
            <a:r>
              <a:rPr lang="en-US" sz="4400" dirty="0"/>
              <a:t> </a:t>
            </a:r>
            <a:br>
              <a:rPr lang="en-US" dirty="0"/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Leadership</a:t>
            </a:r>
            <a:r>
              <a:rPr lang="en-US" dirty="0"/>
              <a:t> is about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0AE75-6FED-610C-65E0-2DBD4FBD0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56727"/>
            <a:ext cx="8229600" cy="3611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Managing </a:t>
            </a:r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energy</a:t>
            </a:r>
            <a:r>
              <a:rPr lang="en-US" sz="6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, </a:t>
            </a:r>
            <a:br>
              <a:rPr lang="en-US" sz="6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</a:br>
            <a:r>
              <a:rPr lang="en-US" sz="60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first</a:t>
            </a:r>
            <a:r>
              <a:rPr lang="en-US" sz="6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in yourself and </a:t>
            </a:r>
            <a:r>
              <a:rPr lang="en-US" sz="60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then</a:t>
            </a:r>
            <a:r>
              <a:rPr lang="en-US" sz="6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in others.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7623AD-DBE0-2D12-1A1D-433E6CAF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8453E8-5859-71CD-BB16-31DD903A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09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86AAB-C1A7-C33C-4528-BCD1847BA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5DBBB-46B0-72FC-2FB7-A7238C472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Design for Choice or Obligation?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E49AA804-38A8-121B-0403-9311A87B2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BC9FA6-3172-5921-A148-1A3E03C77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C4E60C-BF18-4E29-ACCA-DB0AC96EF782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59A306D-F1D4-A77D-04A7-874F8B9EC5C8}"/>
              </a:ext>
            </a:extLst>
          </p:cNvPr>
          <p:cNvSpPr/>
          <p:nvPr/>
        </p:nvSpPr>
        <p:spPr>
          <a:xfrm>
            <a:off x="1143000" y="3505200"/>
            <a:ext cx="6477000" cy="2097088"/>
          </a:xfrm>
          <a:prstGeom prst="triangle">
            <a:avLst>
              <a:gd name="adj" fmla="val 4953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629" name="TextBox 4">
            <a:extLst>
              <a:ext uri="{FF2B5EF4-FFF2-40B4-BE49-F238E27FC236}">
                <a16:creationId xmlns:a16="http://schemas.microsoft.com/office/drawing/2014/main" id="{9DCD35A1-6747-93D6-A602-2E4248D49380}"/>
              </a:ext>
            </a:extLst>
          </p:cNvPr>
          <p:cNvSpPr txBox="1">
            <a:spLocks noChangeArrowheads="1"/>
          </p:cNvSpPr>
          <p:nvPr/>
        </p:nvSpPr>
        <p:spPr bwMode="auto">
          <a:xfrm rot="-1861608">
            <a:off x="628650" y="4271963"/>
            <a:ext cx="228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CHOICE</a:t>
            </a:r>
          </a:p>
        </p:txBody>
      </p:sp>
      <p:sp>
        <p:nvSpPr>
          <p:cNvPr id="26630" name="TextBox 5">
            <a:extLst>
              <a:ext uri="{FF2B5EF4-FFF2-40B4-BE49-F238E27FC236}">
                <a16:creationId xmlns:a16="http://schemas.microsoft.com/office/drawing/2014/main" id="{311C5DAD-1867-E72B-3E30-D07EB5612F28}"/>
              </a:ext>
            </a:extLst>
          </p:cNvPr>
          <p:cNvSpPr txBox="1">
            <a:spLocks noChangeArrowheads="1"/>
          </p:cNvSpPr>
          <p:nvPr/>
        </p:nvSpPr>
        <p:spPr bwMode="auto">
          <a:xfrm rot="1800477">
            <a:off x="5041900" y="4254835"/>
            <a:ext cx="34893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OBLIGATION</a:t>
            </a:r>
          </a:p>
        </p:txBody>
      </p:sp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id="{B81C3AFD-3D67-084F-002C-6962E3CA0963}"/>
              </a:ext>
            </a:extLst>
          </p:cNvPr>
          <p:cNvCxnSpPr>
            <a:cxnSpLocks/>
            <a:stCxn id="26629" idx="0"/>
          </p:cNvCxnSpPr>
          <p:nvPr/>
        </p:nvCxnSpPr>
        <p:spPr>
          <a:xfrm rot="5400000" flipH="1" flipV="1">
            <a:off x="4249738" y="1609725"/>
            <a:ext cx="52388" cy="5373687"/>
          </a:xfrm>
          <a:prstGeom prst="curvedConnector3">
            <a:avLst>
              <a:gd name="adj1" fmla="val 4147624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F27C33D-AF9C-E579-C075-AE1735EB3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779712"/>
            <a:ext cx="3048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Energy?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Commitment?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Productivity?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Innovation?</a:t>
            </a:r>
          </a:p>
          <a:p>
            <a:pPr algn="ctr">
              <a:buFont typeface="Arial" pitchFamily="34" charset="0"/>
              <a:buChar char="•"/>
            </a:pPr>
            <a:r>
              <a:rPr lang="en-US" sz="3600" dirty="0">
                <a:latin typeface="Calibri" pitchFamily="34" charset="0"/>
              </a:rPr>
              <a:t>Engagement?</a:t>
            </a:r>
          </a:p>
        </p:txBody>
      </p:sp>
    </p:spTree>
    <p:extLst>
      <p:ext uri="{BB962C8B-B14F-4D97-AF65-F5344CB8AC3E}">
        <p14:creationId xmlns:p14="http://schemas.microsoft.com/office/powerpoint/2010/main" val="1467459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US" sz="4800" i="1" dirty="0">
                <a:solidFill>
                  <a:srgbClr val="FF0000"/>
                </a:solidFill>
              </a:rPr>
              <a:t>obligatory</a:t>
            </a: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 commute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1562" y="6324600"/>
            <a:ext cx="528638" cy="427038"/>
          </a:xfrm>
        </p:spPr>
        <p:txBody>
          <a:bodyPr lIns="45720" rIns="45720"/>
          <a:lstStyle/>
          <a:p>
            <a:pPr algn="l">
              <a:defRPr/>
            </a:pPr>
            <a:fld id="{85786856-42C4-4DBD-B9F8-A7E922CEAAD2}" type="slidenum">
              <a:rPr lang="en-US"/>
              <a:pPr algn="l">
                <a:defRPr/>
              </a:pPr>
              <a:t>20</a:t>
            </a:fld>
            <a:endParaRPr lang="en-US" dirty="0"/>
          </a:p>
        </p:txBody>
      </p:sp>
      <p:pic>
        <p:nvPicPr>
          <p:cNvPr id="3" name="01-PolarBear-0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" y="1447800"/>
            <a:ext cx="7010400" cy="4890965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2A845A-EBA9-568A-C01F-5D07FE859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478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Energy Drains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228600" y="1774825"/>
            <a:ext cx="8610600" cy="462597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Economic Business Model (make others rich)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Problem Solving Focus (react to problems)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Oscillating Change (back and forth)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Mismatched or Vague Purpose (confusion)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Unaligned Systems (HRM and others)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Weak Leadership (no charter)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Goals over Experience/Feel (do it or else)</a:t>
            </a:r>
          </a:p>
          <a:p>
            <a:endParaRPr lang="en-US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FF0580-6C17-409B-BF26-83F0BFDA26BF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The world craves clarity …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numCol="1" anchorCtr="0" compatLnSpc="1">
            <a:prstTxWarp prst="textNoShape">
              <a:avLst/>
            </a:prstTxWarp>
          </a:bodyPr>
          <a:lstStyle/>
          <a:p>
            <a:fld id="{70D66483-932B-4CC1-840F-7FA74886D121}" type="slidenum">
              <a:rPr lang="en-US">
                <a:solidFill>
                  <a:schemeClr val="tx1"/>
                </a:solidFill>
              </a:rPr>
              <a:pPr/>
              <a:t>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324611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8534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dirty="0">
                <a:latin typeface="+mn-lt"/>
              </a:rPr>
              <a:t>And most “strategic” conversations are fuzzy, misleading, and confusing…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ADBB901-1975-3397-0D21-2663CEBC1CB5}"/>
              </a:ext>
            </a:extLst>
          </p:cNvPr>
          <p:cNvGrpSpPr/>
          <p:nvPr/>
        </p:nvGrpSpPr>
        <p:grpSpPr>
          <a:xfrm>
            <a:off x="304800" y="3962400"/>
            <a:ext cx="8256559" cy="2062103"/>
            <a:chOff x="304800" y="3962400"/>
            <a:chExt cx="8256559" cy="206210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D3B0F5B-5A02-21D9-9C1C-614C83CFD676}"/>
                </a:ext>
              </a:extLst>
            </p:cNvPr>
            <p:cNvSpPr txBox="1"/>
            <p:nvPr/>
          </p:nvSpPr>
          <p:spPr>
            <a:xfrm>
              <a:off x="304800" y="3962400"/>
              <a:ext cx="64008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“Lack of focus is the most common cause of corporate mediocrity.” </a:t>
              </a: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 </a:t>
              </a:r>
              <a:b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</a:br>
              <a:r>
                <a:rPr lang="en-US" sz="2000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Lou Gerstner, </a:t>
              </a:r>
              <a:r>
                <a:rPr lang="en-US" sz="2000" i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Who Says Elephants Can’t Dance?</a:t>
              </a:r>
              <a:endParaRPr lang="en-US" dirty="0">
                <a:solidFill>
                  <a:schemeClr val="accent1">
                    <a:lumMod val="75000"/>
                  </a:schemeClr>
                </a:solidFill>
                <a:latin typeface="+mn-lt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B485587-9C66-C44A-0FA2-94D11FD6A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5600" y="4038600"/>
              <a:ext cx="1855759" cy="198553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Clarifying your “strategic story” </a:t>
            </a:r>
            <a:br>
              <a:rPr lang="en-US" sz="4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with 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</a:rPr>
              <a:t>Charters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7E540-7744-48F7-8DB5-62F34CF23C08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45060" name="Freeform 2"/>
          <p:cNvSpPr>
            <a:spLocks/>
          </p:cNvSpPr>
          <p:nvPr/>
        </p:nvSpPr>
        <p:spPr bwMode="auto">
          <a:xfrm>
            <a:off x="2538412" y="2911475"/>
            <a:ext cx="4192588" cy="615950"/>
          </a:xfrm>
          <a:custGeom>
            <a:avLst/>
            <a:gdLst>
              <a:gd name="T0" fmla="*/ 2147483647 w 2641"/>
              <a:gd name="T1" fmla="*/ 2147483647 h 388"/>
              <a:gd name="T2" fmla="*/ 2147483647 w 2641"/>
              <a:gd name="T3" fmla="*/ 2147483647 h 388"/>
              <a:gd name="T4" fmla="*/ 2147483647 w 2641"/>
              <a:gd name="T5" fmla="*/ 2147483647 h 388"/>
              <a:gd name="T6" fmla="*/ 2147483647 w 2641"/>
              <a:gd name="T7" fmla="*/ 2147483647 h 388"/>
              <a:gd name="T8" fmla="*/ 2147483647 w 2641"/>
              <a:gd name="T9" fmla="*/ 2147483647 h 388"/>
              <a:gd name="T10" fmla="*/ 2147483647 w 2641"/>
              <a:gd name="T11" fmla="*/ 2147483647 h 388"/>
              <a:gd name="T12" fmla="*/ 2147483647 w 2641"/>
              <a:gd name="T13" fmla="*/ 2147483647 h 388"/>
              <a:gd name="T14" fmla="*/ 2147483647 w 2641"/>
              <a:gd name="T15" fmla="*/ 2147483647 h 388"/>
              <a:gd name="T16" fmla="*/ 2147483647 w 2641"/>
              <a:gd name="T17" fmla="*/ 2147483647 h 388"/>
              <a:gd name="T18" fmla="*/ 2147483647 w 2641"/>
              <a:gd name="T19" fmla="*/ 2147483647 h 388"/>
              <a:gd name="T20" fmla="*/ 2147483647 w 2641"/>
              <a:gd name="T21" fmla="*/ 2147483647 h 388"/>
              <a:gd name="T22" fmla="*/ 2147483647 w 2641"/>
              <a:gd name="T23" fmla="*/ 2147483647 h 388"/>
              <a:gd name="T24" fmla="*/ 2147483647 w 2641"/>
              <a:gd name="T25" fmla="*/ 2147483647 h 388"/>
              <a:gd name="T26" fmla="*/ 2147483647 w 2641"/>
              <a:gd name="T27" fmla="*/ 2147483647 h 388"/>
              <a:gd name="T28" fmla="*/ 2147483647 w 2641"/>
              <a:gd name="T29" fmla="*/ 2147483647 h 388"/>
              <a:gd name="T30" fmla="*/ 2147483647 w 2641"/>
              <a:gd name="T31" fmla="*/ 0 h 388"/>
              <a:gd name="T32" fmla="*/ 2147483647 w 2641"/>
              <a:gd name="T33" fmla="*/ 2147483647 h 388"/>
              <a:gd name="T34" fmla="*/ 2147483647 w 2641"/>
              <a:gd name="T35" fmla="*/ 2147483647 h 388"/>
              <a:gd name="T36" fmla="*/ 2147483647 w 2641"/>
              <a:gd name="T37" fmla="*/ 2147483647 h 388"/>
              <a:gd name="T38" fmla="*/ 2147483647 w 2641"/>
              <a:gd name="T39" fmla="*/ 2147483647 h 388"/>
              <a:gd name="T40" fmla="*/ 2147483647 w 2641"/>
              <a:gd name="T41" fmla="*/ 2147483647 h 388"/>
              <a:gd name="T42" fmla="*/ 2147483647 w 2641"/>
              <a:gd name="T43" fmla="*/ 2147483647 h 388"/>
              <a:gd name="T44" fmla="*/ 2147483647 w 2641"/>
              <a:gd name="T45" fmla="*/ 2147483647 h 388"/>
              <a:gd name="T46" fmla="*/ 2147483647 w 2641"/>
              <a:gd name="T47" fmla="*/ 2147483647 h 388"/>
              <a:gd name="T48" fmla="*/ 2147483647 w 2641"/>
              <a:gd name="T49" fmla="*/ 2147483647 h 388"/>
              <a:gd name="T50" fmla="*/ 2147483647 w 2641"/>
              <a:gd name="T51" fmla="*/ 2147483647 h 388"/>
              <a:gd name="T52" fmla="*/ 2147483647 w 2641"/>
              <a:gd name="T53" fmla="*/ 2147483647 h 388"/>
              <a:gd name="T54" fmla="*/ 2147483647 w 2641"/>
              <a:gd name="T55" fmla="*/ 2147483647 h 388"/>
              <a:gd name="T56" fmla="*/ 2147483647 w 2641"/>
              <a:gd name="T57" fmla="*/ 2147483647 h 388"/>
              <a:gd name="T58" fmla="*/ 2147483647 w 2641"/>
              <a:gd name="T59" fmla="*/ 2147483647 h 388"/>
              <a:gd name="T60" fmla="*/ 2147483647 w 2641"/>
              <a:gd name="T61" fmla="*/ 2147483647 h 388"/>
              <a:gd name="T62" fmla="*/ 2147483647 w 2641"/>
              <a:gd name="T63" fmla="*/ 2147483647 h 388"/>
              <a:gd name="T64" fmla="*/ 2147483647 w 2641"/>
              <a:gd name="T65" fmla="*/ 2147483647 h 388"/>
              <a:gd name="T66" fmla="*/ 2147483647 w 2641"/>
              <a:gd name="T67" fmla="*/ 2147483647 h 38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641"/>
              <a:gd name="T103" fmla="*/ 0 h 388"/>
              <a:gd name="T104" fmla="*/ 2641 w 2641"/>
              <a:gd name="T105" fmla="*/ 388 h 38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641" h="388">
                <a:moveTo>
                  <a:pt x="0" y="142"/>
                </a:moveTo>
                <a:lnTo>
                  <a:pt x="87" y="160"/>
                </a:lnTo>
                <a:lnTo>
                  <a:pt x="156" y="160"/>
                </a:lnTo>
                <a:lnTo>
                  <a:pt x="261" y="160"/>
                </a:lnTo>
                <a:lnTo>
                  <a:pt x="313" y="160"/>
                </a:lnTo>
                <a:lnTo>
                  <a:pt x="365" y="160"/>
                </a:lnTo>
                <a:lnTo>
                  <a:pt x="417" y="170"/>
                </a:lnTo>
                <a:lnTo>
                  <a:pt x="452" y="198"/>
                </a:lnTo>
                <a:lnTo>
                  <a:pt x="486" y="236"/>
                </a:lnTo>
                <a:lnTo>
                  <a:pt x="504" y="264"/>
                </a:lnTo>
                <a:lnTo>
                  <a:pt x="538" y="293"/>
                </a:lnTo>
                <a:lnTo>
                  <a:pt x="556" y="321"/>
                </a:lnTo>
                <a:lnTo>
                  <a:pt x="591" y="349"/>
                </a:lnTo>
                <a:lnTo>
                  <a:pt x="643" y="359"/>
                </a:lnTo>
                <a:lnTo>
                  <a:pt x="712" y="378"/>
                </a:lnTo>
                <a:lnTo>
                  <a:pt x="764" y="387"/>
                </a:lnTo>
                <a:lnTo>
                  <a:pt x="816" y="387"/>
                </a:lnTo>
                <a:lnTo>
                  <a:pt x="868" y="387"/>
                </a:lnTo>
                <a:lnTo>
                  <a:pt x="921" y="368"/>
                </a:lnTo>
                <a:lnTo>
                  <a:pt x="955" y="340"/>
                </a:lnTo>
                <a:lnTo>
                  <a:pt x="990" y="311"/>
                </a:lnTo>
                <a:lnTo>
                  <a:pt x="1007" y="283"/>
                </a:lnTo>
                <a:lnTo>
                  <a:pt x="1007" y="255"/>
                </a:lnTo>
                <a:lnTo>
                  <a:pt x="1025" y="227"/>
                </a:lnTo>
                <a:lnTo>
                  <a:pt x="1042" y="198"/>
                </a:lnTo>
                <a:lnTo>
                  <a:pt x="1042" y="170"/>
                </a:lnTo>
                <a:lnTo>
                  <a:pt x="1059" y="132"/>
                </a:lnTo>
                <a:lnTo>
                  <a:pt x="1077" y="104"/>
                </a:lnTo>
                <a:lnTo>
                  <a:pt x="1077" y="76"/>
                </a:lnTo>
                <a:lnTo>
                  <a:pt x="1112" y="47"/>
                </a:lnTo>
                <a:lnTo>
                  <a:pt x="1146" y="19"/>
                </a:lnTo>
                <a:lnTo>
                  <a:pt x="1216" y="0"/>
                </a:lnTo>
                <a:lnTo>
                  <a:pt x="1268" y="0"/>
                </a:lnTo>
                <a:lnTo>
                  <a:pt x="1320" y="9"/>
                </a:lnTo>
                <a:lnTo>
                  <a:pt x="1355" y="38"/>
                </a:lnTo>
                <a:lnTo>
                  <a:pt x="1372" y="66"/>
                </a:lnTo>
                <a:lnTo>
                  <a:pt x="1389" y="94"/>
                </a:lnTo>
                <a:lnTo>
                  <a:pt x="1389" y="123"/>
                </a:lnTo>
                <a:lnTo>
                  <a:pt x="1389" y="151"/>
                </a:lnTo>
                <a:lnTo>
                  <a:pt x="1389" y="179"/>
                </a:lnTo>
                <a:lnTo>
                  <a:pt x="1442" y="189"/>
                </a:lnTo>
                <a:lnTo>
                  <a:pt x="1494" y="198"/>
                </a:lnTo>
                <a:lnTo>
                  <a:pt x="1546" y="198"/>
                </a:lnTo>
                <a:lnTo>
                  <a:pt x="1598" y="198"/>
                </a:lnTo>
                <a:lnTo>
                  <a:pt x="1650" y="170"/>
                </a:lnTo>
                <a:lnTo>
                  <a:pt x="1702" y="142"/>
                </a:lnTo>
                <a:lnTo>
                  <a:pt x="1754" y="132"/>
                </a:lnTo>
                <a:lnTo>
                  <a:pt x="1824" y="132"/>
                </a:lnTo>
                <a:lnTo>
                  <a:pt x="1876" y="132"/>
                </a:lnTo>
                <a:lnTo>
                  <a:pt x="1893" y="160"/>
                </a:lnTo>
                <a:lnTo>
                  <a:pt x="1893" y="189"/>
                </a:lnTo>
                <a:lnTo>
                  <a:pt x="1893" y="217"/>
                </a:lnTo>
                <a:lnTo>
                  <a:pt x="1893" y="245"/>
                </a:lnTo>
                <a:lnTo>
                  <a:pt x="1893" y="274"/>
                </a:lnTo>
                <a:lnTo>
                  <a:pt x="1963" y="293"/>
                </a:lnTo>
                <a:lnTo>
                  <a:pt x="2015" y="311"/>
                </a:lnTo>
                <a:lnTo>
                  <a:pt x="2084" y="311"/>
                </a:lnTo>
                <a:lnTo>
                  <a:pt x="2136" y="311"/>
                </a:lnTo>
                <a:lnTo>
                  <a:pt x="2188" y="302"/>
                </a:lnTo>
                <a:lnTo>
                  <a:pt x="2258" y="264"/>
                </a:lnTo>
                <a:lnTo>
                  <a:pt x="2327" y="245"/>
                </a:lnTo>
                <a:lnTo>
                  <a:pt x="2379" y="236"/>
                </a:lnTo>
                <a:lnTo>
                  <a:pt x="2432" y="236"/>
                </a:lnTo>
                <a:lnTo>
                  <a:pt x="2466" y="264"/>
                </a:lnTo>
                <a:lnTo>
                  <a:pt x="2518" y="283"/>
                </a:lnTo>
                <a:lnTo>
                  <a:pt x="2571" y="302"/>
                </a:lnTo>
                <a:lnTo>
                  <a:pt x="2623" y="311"/>
                </a:lnTo>
                <a:lnTo>
                  <a:pt x="2640" y="330"/>
                </a:lnTo>
              </a:path>
            </a:pathLst>
          </a:custGeom>
          <a:noFill/>
          <a:ln w="762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950912" y="2820987"/>
            <a:ext cx="1752600" cy="1123950"/>
          </a:xfrm>
          <a:prstGeom prst="ellipse">
            <a:avLst/>
          </a:prstGeom>
          <a:solidFill>
            <a:srgbClr val="FFC5CF"/>
          </a:solidFill>
          <a:ln w="76200">
            <a:solidFill>
              <a:srgbClr val="E5405D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>
              <a:defRPr/>
            </a:pPr>
            <a:r>
              <a:rPr lang="en-US" b="1" dirty="0">
                <a:solidFill>
                  <a:srgbClr val="3F000B"/>
                </a:solidFill>
                <a:latin typeface="+mj-lt"/>
              </a:rPr>
              <a:t>1. Mission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6742112" y="2820987"/>
            <a:ext cx="1752600" cy="1123950"/>
          </a:xfrm>
          <a:prstGeom prst="ellipse">
            <a:avLst/>
          </a:prstGeom>
          <a:solidFill>
            <a:srgbClr val="C1CEFF"/>
          </a:solidFill>
          <a:ln w="76200">
            <a:solidFill>
              <a:srgbClr val="3365FB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>
              <a:defRPr/>
            </a:pPr>
            <a:r>
              <a:rPr lang="en-US" b="1" dirty="0">
                <a:solidFill>
                  <a:srgbClr val="00279F"/>
                </a:solidFill>
                <a:latin typeface="+mj-lt"/>
              </a:rPr>
              <a:t>2. Vision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246312" y="3983037"/>
            <a:ext cx="4800600" cy="666750"/>
          </a:xfrm>
          <a:prstGeom prst="ellipse">
            <a:avLst/>
          </a:prstGeom>
          <a:solidFill>
            <a:srgbClr val="EAEC5E"/>
          </a:solidFill>
          <a:ln w="76200">
            <a:solidFill>
              <a:srgbClr val="3A3C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>
              <a:defRPr/>
            </a:pPr>
            <a:r>
              <a:rPr lang="en-US" b="1" dirty="0">
                <a:solidFill>
                  <a:srgbClr val="3A3C00"/>
                </a:solidFill>
                <a:latin typeface="+mj-lt"/>
              </a:rPr>
              <a:t>3. Values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3141662" y="2789237"/>
            <a:ext cx="3048000" cy="882650"/>
            <a:chOff x="3141662" y="2789237"/>
            <a:chExt cx="3048000" cy="882650"/>
          </a:xfrm>
        </p:grpSpPr>
        <p:sp>
          <p:nvSpPr>
            <p:cNvPr id="45064" name="Line 8"/>
            <p:cNvSpPr>
              <a:spLocks noChangeShapeType="1"/>
            </p:cNvSpPr>
            <p:nvPr/>
          </p:nvSpPr>
          <p:spPr bwMode="auto">
            <a:xfrm flipH="1">
              <a:off x="3141662" y="3074987"/>
              <a:ext cx="165100" cy="2730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5" name="Line 9"/>
            <p:cNvSpPr>
              <a:spLocks noChangeShapeType="1"/>
            </p:cNvSpPr>
            <p:nvPr/>
          </p:nvSpPr>
          <p:spPr bwMode="auto">
            <a:xfrm flipH="1">
              <a:off x="3827462" y="3360737"/>
              <a:ext cx="38100" cy="3111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6" name="Line 10"/>
            <p:cNvSpPr>
              <a:spLocks noChangeShapeType="1"/>
            </p:cNvSpPr>
            <p:nvPr/>
          </p:nvSpPr>
          <p:spPr bwMode="auto">
            <a:xfrm>
              <a:off x="3916362" y="3246437"/>
              <a:ext cx="368300" cy="120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7" name="Line 11"/>
            <p:cNvSpPr>
              <a:spLocks noChangeShapeType="1"/>
            </p:cNvSpPr>
            <p:nvPr/>
          </p:nvSpPr>
          <p:spPr bwMode="auto">
            <a:xfrm>
              <a:off x="4373562" y="2789237"/>
              <a:ext cx="139700" cy="349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8" name="Line 12"/>
            <p:cNvSpPr>
              <a:spLocks noChangeShapeType="1"/>
            </p:cNvSpPr>
            <p:nvPr/>
          </p:nvSpPr>
          <p:spPr bwMode="auto">
            <a:xfrm flipH="1">
              <a:off x="4894262" y="3074987"/>
              <a:ext cx="88900" cy="2730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9" name="Line 13"/>
            <p:cNvSpPr>
              <a:spLocks noChangeShapeType="1"/>
            </p:cNvSpPr>
            <p:nvPr/>
          </p:nvSpPr>
          <p:spPr bwMode="auto">
            <a:xfrm flipH="1">
              <a:off x="5326062" y="2960687"/>
              <a:ext cx="114300" cy="330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0" name="Line 14"/>
            <p:cNvSpPr>
              <a:spLocks noChangeShapeType="1"/>
            </p:cNvSpPr>
            <p:nvPr/>
          </p:nvSpPr>
          <p:spPr bwMode="auto">
            <a:xfrm flipH="1">
              <a:off x="5656262" y="3227387"/>
              <a:ext cx="88900" cy="292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1" name="Line 15"/>
            <p:cNvSpPr>
              <a:spLocks noChangeShapeType="1"/>
            </p:cNvSpPr>
            <p:nvPr/>
          </p:nvSpPr>
          <p:spPr bwMode="auto">
            <a:xfrm>
              <a:off x="5999162" y="3246437"/>
              <a:ext cx="190500" cy="2730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72" name="Rectangle 16"/>
          <p:cNvSpPr>
            <a:spLocks noChangeArrowheads="1"/>
          </p:cNvSpPr>
          <p:nvPr/>
        </p:nvSpPr>
        <p:spPr bwMode="auto">
          <a:xfrm>
            <a:off x="4138612" y="3459162"/>
            <a:ext cx="2362200" cy="4587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Arial" pitchFamily="34" charset="0"/>
              </a:rPr>
              <a:t>5. ST OP Goals</a:t>
            </a:r>
          </a:p>
        </p:txBody>
      </p:sp>
      <p:sp>
        <p:nvSpPr>
          <p:cNvPr id="45073" name="Rectangle 19"/>
          <p:cNvSpPr>
            <a:spLocks noChangeArrowheads="1"/>
          </p:cNvSpPr>
          <p:nvPr/>
        </p:nvSpPr>
        <p:spPr bwMode="auto">
          <a:xfrm>
            <a:off x="2971800" y="1981200"/>
            <a:ext cx="37973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FC0128"/>
                </a:solidFill>
                <a:latin typeface="Arial" pitchFamily="34" charset="0"/>
              </a:rPr>
              <a:t>LEADERSHIP</a:t>
            </a: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1066800" y="4876800"/>
            <a:ext cx="2892425" cy="17825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latin typeface="+mj-lt"/>
              </a:rPr>
              <a:t>1.  Mission Statement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atin typeface="+mj-lt"/>
              </a:rPr>
              <a:t>2.  Vision Statement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atin typeface="+mj-lt"/>
              </a:rPr>
              <a:t>3.  Values Statement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sz="2000" dirty="0">
              <a:latin typeface="+mj-lt"/>
            </a:endParaRP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4214812" y="4897437"/>
            <a:ext cx="4890441" cy="1320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latin typeface="+mj-lt"/>
              </a:rPr>
              <a:t>4.  Strategy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atin typeface="+mj-lt"/>
              </a:rPr>
              <a:t>5.  Operating Goals and Milestones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atin typeface="+mj-lt"/>
              </a:rPr>
              <a:t>6.  Leadership</a:t>
            </a:r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2600325" y="2673350"/>
            <a:ext cx="1544637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</a:rPr>
              <a:t>4. Strategy</a:t>
            </a:r>
          </a:p>
        </p:txBody>
      </p:sp>
      <p:cxnSp>
        <p:nvCxnSpPr>
          <p:cNvPr id="22" name="Curved Connector 21"/>
          <p:cNvCxnSpPr>
            <a:stCxn id="5" idx="0"/>
            <a:endCxn id="6" idx="0"/>
          </p:cNvCxnSpPr>
          <p:nvPr/>
        </p:nvCxnSpPr>
        <p:spPr>
          <a:xfrm rot="5400000" flipH="1" flipV="1">
            <a:off x="4722812" y="-74612"/>
            <a:ext cx="3175" cy="5791200"/>
          </a:xfrm>
          <a:prstGeom prst="curvedConnector3">
            <a:avLst>
              <a:gd name="adj1" fmla="val 34649397"/>
            </a:avLst>
          </a:prstGeom>
          <a:ln w="635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5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  <p:bldP spid="5" grpId="0" animBg="1"/>
      <p:bldP spid="6" grpId="0" animBg="1"/>
      <p:bldP spid="7" grpId="0" animBg="1"/>
      <p:bldP spid="45072" grpId="0"/>
      <p:bldP spid="45073" grpId="0"/>
      <p:bldP spid="18" grpId="0"/>
      <p:bldP spid="1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1AC71-5553-4629-92D5-F067FC5144A4}" type="slidenum">
              <a:rPr lang="en-US"/>
              <a:pPr>
                <a:defRPr/>
              </a:pPr>
              <a:t>24</a:t>
            </a:fld>
            <a:endParaRPr lang="en-US"/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332512"/>
              </p:ext>
            </p:extLst>
          </p:nvPr>
        </p:nvGraphicFramePr>
        <p:xfrm>
          <a:off x="228600" y="1600200"/>
          <a:ext cx="8686800" cy="4730095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855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1. Mission Statement: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</a:t>
                      </a: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definition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of what we do.  (very short)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0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2. Vision Statement: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descriptive </a:t>
                      </a: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picture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of what we can and want to become in the future. (detailed)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0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3. Values Statement: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</a:t>
                      </a: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list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of the principles that define what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 stand for that shapes our style.  (short)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807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4. Strategy Statement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broad </a:t>
                      </a: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outline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of how we are going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go about our mission and move toward our vision. (longest: financial, marketing, etc.)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53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5. Short Term Measures: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Short-term </a:t>
                      </a: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targets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hurdles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by which we measure and review our interim progress. (be careful to get the right ones)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8600" y="450835"/>
            <a:ext cx="8610600" cy="9207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CHARTERS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E7308-A3B1-D3ED-5099-9080477AE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</a:t>
            </a:r>
            <a:r>
              <a:rPr lang="en-US" b="1" dirty="0"/>
              <a:t>Who</a:t>
            </a:r>
            <a:r>
              <a:rPr lang="en-US" dirty="0"/>
              <a:t> is making these decisions?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698969-CA69-0CF9-AE7F-5568B87C8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589986"/>
            <a:ext cx="2847975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32765C-3DAF-435C-B5FF-9F7F85FB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34EE6-1516-4283-B984-3638BF275FD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6" name="Picture 5" descr="A diagram of different types of conflict">
            <a:extLst>
              <a:ext uri="{FF2B5EF4-FFF2-40B4-BE49-F238E27FC236}">
                <a16:creationId xmlns:a16="http://schemas.microsoft.com/office/drawing/2014/main" id="{4E976BB4-C2A1-50F0-0FD0-7BA3D6D2A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00200"/>
            <a:ext cx="6666053" cy="491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79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600200"/>
          </a:xfrm>
        </p:spPr>
        <p:txBody>
          <a:bodyPr>
            <a:normAutofit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Charters can and </a:t>
            </a:r>
            <a:r>
              <a:rPr lang="en-US" sz="4400" i="1" dirty="0">
                <a:solidFill>
                  <a:schemeClr val="accent1">
                    <a:lumMod val="75000"/>
                  </a:schemeClr>
                </a:solidFill>
              </a:rPr>
              <a:t>should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 be developed at several levels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5DAB7-AC39-40C2-B14F-44AB28390CC0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2667000" y="1828800"/>
            <a:ext cx="36576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>
                <a:latin typeface="Calibri" pitchFamily="34" charset="0"/>
              </a:rPr>
              <a:t>SOCIETAL</a:t>
            </a:r>
            <a:br>
              <a:rPr lang="en-US" sz="4000" dirty="0">
                <a:latin typeface="Calibri" pitchFamily="34" charset="0"/>
              </a:rPr>
            </a:br>
            <a:r>
              <a:rPr lang="en-US" sz="4000" dirty="0">
                <a:latin typeface="Calibri" pitchFamily="34" charset="0"/>
              </a:rPr>
              <a:t>CORPORATE</a:t>
            </a:r>
          </a:p>
          <a:p>
            <a:pPr algn="ctr"/>
            <a:r>
              <a:rPr lang="en-US" sz="4000" dirty="0">
                <a:latin typeface="Calibri" pitchFamily="34" charset="0"/>
              </a:rPr>
              <a:t>COMPANY</a:t>
            </a:r>
          </a:p>
          <a:p>
            <a:pPr algn="ctr"/>
            <a:r>
              <a:rPr lang="en-US" sz="4400" dirty="0">
                <a:latin typeface="Calibri" pitchFamily="34" charset="0"/>
              </a:rPr>
              <a:t>WORK</a:t>
            </a:r>
            <a:r>
              <a:rPr lang="en-US" sz="4000" dirty="0">
                <a:latin typeface="Calibri" pitchFamily="34" charset="0"/>
              </a:rPr>
              <a:t> GROUP</a:t>
            </a:r>
          </a:p>
          <a:p>
            <a:pPr algn="ctr"/>
            <a:r>
              <a:rPr lang="en-US" sz="4000" dirty="0">
                <a:latin typeface="Calibri" pitchFamily="34" charset="0"/>
              </a:rPr>
              <a:t>INDIVIDUAL</a:t>
            </a:r>
          </a:p>
        </p:txBody>
      </p:sp>
      <p:sp>
        <p:nvSpPr>
          <p:cNvPr id="47109" name="TextBox 4"/>
          <p:cNvSpPr txBox="1">
            <a:spLocks noChangeArrowheads="1"/>
          </p:cNvSpPr>
          <p:nvPr/>
        </p:nvSpPr>
        <p:spPr bwMode="auto">
          <a:xfrm>
            <a:off x="381000" y="5334000"/>
            <a:ext cx="8405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Can you bring clarity to those you lead?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8A815-541F-04EB-17CF-F817A3EC1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E5AA2E0-E528-E295-1D7D-35481476161C}"/>
              </a:ext>
            </a:extLst>
          </p:cNvPr>
          <p:cNvGrpSpPr/>
          <p:nvPr/>
        </p:nvGrpSpPr>
        <p:grpSpPr>
          <a:xfrm>
            <a:off x="190500" y="3248157"/>
            <a:ext cx="8199438" cy="2668175"/>
            <a:chOff x="190500" y="3248157"/>
            <a:chExt cx="8199438" cy="2668175"/>
          </a:xfrm>
        </p:grpSpPr>
        <p:sp>
          <p:nvSpPr>
            <p:cNvPr id="23" name="Oval 3">
              <a:extLst>
                <a:ext uri="{FF2B5EF4-FFF2-40B4-BE49-F238E27FC236}">
                  <a16:creationId xmlns:a16="http://schemas.microsoft.com/office/drawing/2014/main" id="{0E8F8F60-A5CA-7BE6-BE3F-AC3DE1619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300" y="4114801"/>
              <a:ext cx="1295400" cy="8382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Selection</a:t>
              </a:r>
            </a:p>
          </p:txBody>
        </p:sp>
        <p:sp>
          <p:nvSpPr>
            <p:cNvPr id="24" name="Rectangle 4">
              <a:extLst>
                <a:ext uri="{FF2B5EF4-FFF2-40B4-BE49-F238E27FC236}">
                  <a16:creationId xmlns:a16="http://schemas.microsoft.com/office/drawing/2014/main" id="{DF180359-D0FF-401A-144B-E1EA3A16A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00" y="3886201"/>
              <a:ext cx="1295400" cy="12954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 dirty="0">
                  <a:latin typeface="Calibri" pitchFamily="34" charset="0"/>
                  <a:cs typeface="Calibri" pitchFamily="34" charset="0"/>
                </a:rPr>
                <a:t>Work</a:t>
              </a:r>
            </a:p>
            <a:p>
              <a:pPr algn="ctr"/>
              <a:r>
                <a:rPr lang="en-US" b="1" dirty="0">
                  <a:latin typeface="Calibri" pitchFamily="34" charset="0"/>
                  <a:cs typeface="Calibri" pitchFamily="34" charset="0"/>
                </a:rPr>
                <a:t>Design</a:t>
              </a:r>
            </a:p>
          </p:txBody>
        </p:sp>
        <p:sp>
          <p:nvSpPr>
            <p:cNvPr id="25" name="Oval 5">
              <a:extLst>
                <a:ext uri="{FF2B5EF4-FFF2-40B4-BE49-F238E27FC236}">
                  <a16:creationId xmlns:a16="http://schemas.microsoft.com/office/drawing/2014/main" id="{0A8FDBEE-9640-2E14-9E2B-81A7FE6C7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500" y="3962401"/>
              <a:ext cx="1600200" cy="1143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Appraisal</a:t>
              </a:r>
            </a:p>
          </p:txBody>
        </p:sp>
        <p:sp>
          <p:nvSpPr>
            <p:cNvPr id="26" name="Oval 6">
              <a:extLst>
                <a:ext uri="{FF2B5EF4-FFF2-40B4-BE49-F238E27FC236}">
                  <a16:creationId xmlns:a16="http://schemas.microsoft.com/office/drawing/2014/main" id="{1EF4EC0F-5419-44ED-3FC5-50011B4AD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400" y="3248157"/>
              <a:ext cx="1447800" cy="6858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Rewards</a:t>
              </a:r>
            </a:p>
          </p:txBody>
        </p:sp>
        <p:sp>
          <p:nvSpPr>
            <p:cNvPr id="27" name="Oval 7">
              <a:extLst>
                <a:ext uri="{FF2B5EF4-FFF2-40B4-BE49-F238E27FC236}">
                  <a16:creationId xmlns:a16="http://schemas.microsoft.com/office/drawing/2014/main" id="{ACBAF9E1-E697-2CE7-175E-A46A602FA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138" y="5154332"/>
              <a:ext cx="1524000" cy="762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Learning</a:t>
              </a:r>
            </a:p>
          </p:txBody>
        </p:sp>
        <p:cxnSp>
          <p:nvCxnSpPr>
            <p:cNvPr id="28" name="AutoShape 8">
              <a:extLst>
                <a:ext uri="{FF2B5EF4-FFF2-40B4-BE49-F238E27FC236}">
                  <a16:creationId xmlns:a16="http://schemas.microsoft.com/office/drawing/2014/main" id="{FA5D36FA-1325-CB24-742C-5747612E79C2}"/>
                </a:ext>
              </a:extLst>
            </p:cNvPr>
            <p:cNvCxnSpPr>
              <a:cxnSpLocks noChangeShapeType="1"/>
              <a:stCxn id="23" idx="6"/>
              <a:endCxn id="24" idx="1"/>
            </p:cNvCxnSpPr>
            <p:nvPr/>
          </p:nvCxnSpPr>
          <p:spPr bwMode="auto">
            <a:xfrm>
              <a:off x="1809750" y="4533901"/>
              <a:ext cx="495300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9" name="AutoShape 9">
              <a:extLst>
                <a:ext uri="{FF2B5EF4-FFF2-40B4-BE49-F238E27FC236}">
                  <a16:creationId xmlns:a16="http://schemas.microsoft.com/office/drawing/2014/main" id="{12B45BD6-DC23-429D-1C8C-B6F6F2D6DB4C}"/>
                </a:ext>
              </a:extLst>
            </p:cNvPr>
            <p:cNvCxnSpPr>
              <a:cxnSpLocks noChangeShapeType="1"/>
              <a:stCxn id="24" idx="3"/>
              <a:endCxn id="25" idx="2"/>
            </p:cNvCxnSpPr>
            <p:nvPr/>
          </p:nvCxnSpPr>
          <p:spPr bwMode="auto">
            <a:xfrm>
              <a:off x="3619500" y="4533901"/>
              <a:ext cx="3810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0" name="AutoShape 10">
              <a:extLst>
                <a:ext uri="{FF2B5EF4-FFF2-40B4-BE49-F238E27FC236}">
                  <a16:creationId xmlns:a16="http://schemas.microsoft.com/office/drawing/2014/main" id="{2387088E-C6D1-77C4-E68F-14B1A4FC714B}"/>
                </a:ext>
              </a:extLst>
            </p:cNvPr>
            <p:cNvCxnSpPr>
              <a:cxnSpLocks noChangeShapeType="1"/>
              <a:stCxn id="25" idx="7"/>
              <a:endCxn id="26" idx="2"/>
            </p:cNvCxnSpPr>
            <p:nvPr/>
          </p:nvCxnSpPr>
          <p:spPr bwMode="auto">
            <a:xfrm flipV="1">
              <a:off x="5366356" y="3591057"/>
              <a:ext cx="882044" cy="53873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1" name="AutoShape 11">
              <a:extLst>
                <a:ext uri="{FF2B5EF4-FFF2-40B4-BE49-F238E27FC236}">
                  <a16:creationId xmlns:a16="http://schemas.microsoft.com/office/drawing/2014/main" id="{C5E1833B-85C1-EE83-BF39-1151D5078AD2}"/>
                </a:ext>
              </a:extLst>
            </p:cNvPr>
            <p:cNvCxnSpPr>
              <a:cxnSpLocks noChangeShapeType="1"/>
              <a:stCxn id="25" idx="5"/>
              <a:endCxn id="27" idx="2"/>
            </p:cNvCxnSpPr>
            <p:nvPr/>
          </p:nvCxnSpPr>
          <p:spPr bwMode="auto">
            <a:xfrm>
              <a:off x="5366356" y="4938013"/>
              <a:ext cx="682782" cy="59731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2" name="AutoShape 12">
              <a:extLst>
                <a:ext uri="{FF2B5EF4-FFF2-40B4-BE49-F238E27FC236}">
                  <a16:creationId xmlns:a16="http://schemas.microsoft.com/office/drawing/2014/main" id="{ED0232BF-E2D7-362C-2E62-B9A10E248DC5}"/>
                </a:ext>
              </a:extLst>
            </p:cNvPr>
            <p:cNvCxnSpPr>
              <a:cxnSpLocks noChangeShapeType="1"/>
              <a:stCxn id="27" idx="4"/>
              <a:endCxn id="24" idx="2"/>
            </p:cNvCxnSpPr>
            <p:nvPr/>
          </p:nvCxnSpPr>
          <p:spPr bwMode="auto">
            <a:xfrm rot="5400000" flipH="1">
              <a:off x="4524103" y="3629298"/>
              <a:ext cx="734731" cy="3839338"/>
            </a:xfrm>
            <a:prstGeom prst="bentConnector3">
              <a:avLst>
                <a:gd name="adj1" fmla="val -31113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3" name="AutoShape 13">
              <a:extLst>
                <a:ext uri="{FF2B5EF4-FFF2-40B4-BE49-F238E27FC236}">
                  <a16:creationId xmlns:a16="http://schemas.microsoft.com/office/drawing/2014/main" id="{0ACF4522-3466-E9EE-58D8-0D8A3F5E6812}"/>
                </a:ext>
              </a:extLst>
            </p:cNvPr>
            <p:cNvCxnSpPr>
              <a:cxnSpLocks noChangeShapeType="1"/>
              <a:stCxn id="26" idx="0"/>
              <a:endCxn id="24" idx="0"/>
            </p:cNvCxnSpPr>
            <p:nvPr/>
          </p:nvCxnSpPr>
          <p:spPr bwMode="auto">
            <a:xfrm rot="16200000" flipH="1" flipV="1">
              <a:off x="4653028" y="1566929"/>
              <a:ext cx="638044" cy="4000500"/>
            </a:xfrm>
            <a:prstGeom prst="bentConnector3">
              <a:avLst>
                <a:gd name="adj1" fmla="val -35828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34" name="Oval 14">
              <a:extLst>
                <a:ext uri="{FF2B5EF4-FFF2-40B4-BE49-F238E27FC236}">
                  <a16:creationId xmlns:a16="http://schemas.microsoft.com/office/drawing/2014/main" id="{38225642-B71C-05F4-C0FA-D34F34DB0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8738" y="4084639"/>
              <a:ext cx="1981200" cy="9144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>
                  <a:latin typeface="Calibri" pitchFamily="34" charset="0"/>
                  <a:cs typeface="Calibri" pitchFamily="34" charset="0"/>
                </a:rPr>
                <a:t>Outplacement</a:t>
              </a:r>
            </a:p>
          </p:txBody>
        </p:sp>
        <p:cxnSp>
          <p:nvCxnSpPr>
            <p:cNvPr id="35" name="AutoShape 15">
              <a:extLst>
                <a:ext uri="{FF2B5EF4-FFF2-40B4-BE49-F238E27FC236}">
                  <a16:creationId xmlns:a16="http://schemas.microsoft.com/office/drawing/2014/main" id="{DB28F7AE-1509-9721-0876-207B2DE2E9F8}"/>
                </a:ext>
              </a:extLst>
            </p:cNvPr>
            <p:cNvCxnSpPr>
              <a:cxnSpLocks noChangeShapeType="1"/>
              <a:stCxn id="25" idx="6"/>
              <a:endCxn id="34" idx="2"/>
            </p:cNvCxnSpPr>
            <p:nvPr/>
          </p:nvCxnSpPr>
          <p:spPr bwMode="auto">
            <a:xfrm>
              <a:off x="5600700" y="4533901"/>
              <a:ext cx="808038" cy="793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6" name="AutoShape 20">
              <a:extLst>
                <a:ext uri="{FF2B5EF4-FFF2-40B4-BE49-F238E27FC236}">
                  <a16:creationId xmlns:a16="http://schemas.microsoft.com/office/drawing/2014/main" id="{19D18AC3-A512-8C09-12A0-4C816E516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00" y="5391151"/>
              <a:ext cx="1447800" cy="381000"/>
            </a:xfrm>
            <a:prstGeom prst="borderCallout2">
              <a:avLst>
                <a:gd name="adj1" fmla="val 18750"/>
                <a:gd name="adj2" fmla="val 108333"/>
                <a:gd name="adj3" fmla="val 18750"/>
                <a:gd name="adj4" fmla="val 125523"/>
                <a:gd name="adj5" fmla="val -212898"/>
                <a:gd name="adj6" fmla="val 129981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800" b="1" dirty="0">
                  <a:latin typeface="Calibri" pitchFamily="34" charset="0"/>
                  <a:cs typeface="Calibri" pitchFamily="34" charset="0"/>
                </a:rPr>
                <a:t>Socialization</a:t>
              </a:r>
            </a:p>
          </p:txBody>
        </p:sp>
      </p:grpSp>
      <p:sp>
        <p:nvSpPr>
          <p:cNvPr id="49154" name="AutoShape 2">
            <a:extLst>
              <a:ext uri="{FF2B5EF4-FFF2-40B4-BE49-F238E27FC236}">
                <a16:creationId xmlns:a16="http://schemas.microsoft.com/office/drawing/2014/main" id="{9CACD4F3-1FEB-A73D-C1D6-CFCB4D526BA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60938" y="872936"/>
            <a:ext cx="1974472" cy="2362200"/>
          </a:xfrm>
          <a:prstGeom prst="rightArrow">
            <a:avLst>
              <a:gd name="adj1" fmla="val 50000"/>
              <a:gd name="adj2" fmla="val 37829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ooter Placeholder 5">
            <a:extLst>
              <a:ext uri="{FF2B5EF4-FFF2-40B4-BE49-F238E27FC236}">
                <a16:creationId xmlns:a16="http://schemas.microsoft.com/office/drawing/2014/main" id="{CBA63F2F-8D1F-6A13-AF8D-0AC735824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1927" y="6248401"/>
            <a:ext cx="3300321" cy="314044"/>
          </a:xfrm>
          <a:solidFill>
            <a:schemeClr val="bg1"/>
          </a:solidFill>
        </p:spPr>
        <p:txBody>
          <a:bodyPr/>
          <a:lstStyle/>
          <a:p>
            <a:pPr algn="ctr">
              <a:defRPr/>
            </a:pPr>
            <a:r>
              <a:rPr lang="en-US" dirty="0"/>
              <a:t>After Noel Tichy © James G. Clawson</a:t>
            </a:r>
          </a:p>
        </p:txBody>
      </p:sp>
      <p:sp>
        <p:nvSpPr>
          <p:cNvPr id="56" name="Slide Number Placeholder 55">
            <a:extLst>
              <a:ext uri="{FF2B5EF4-FFF2-40B4-BE49-F238E27FC236}">
                <a16:creationId xmlns:a16="http://schemas.microsoft.com/office/drawing/2014/main" id="{3DC247B0-35BA-AE77-FDBE-9366F8A60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F7B15A-D2A6-41BA-82E5-CB730DCA1A9D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31752" name="AutoShape 10">
            <a:extLst>
              <a:ext uri="{FF2B5EF4-FFF2-40B4-BE49-F238E27FC236}">
                <a16:creationId xmlns:a16="http://schemas.microsoft.com/office/drawing/2014/main" id="{88DD8C09-DD7C-F3DA-8573-60708B53D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76200"/>
            <a:ext cx="4248149" cy="2057400"/>
          </a:xfrm>
          <a:prstGeom prst="bevel">
            <a:avLst>
              <a:gd name="adj" fmla="val 12500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kumimoji="0" lang="en-US" sz="2000" b="1" dirty="0">
                <a:latin typeface="Arial" pitchFamily="34" charset="0"/>
              </a:rPr>
              <a:t> Common HR related</a:t>
            </a:r>
          </a:p>
          <a:p>
            <a:pPr algn="ctr" eaLnBrk="1" hangingPunct="1"/>
            <a:r>
              <a:rPr kumimoji="0" lang="en-US" sz="3200" b="1" dirty="0">
                <a:latin typeface="Arial" pitchFamily="34" charset="0"/>
              </a:rPr>
              <a:t>DESIGN</a:t>
            </a:r>
          </a:p>
          <a:p>
            <a:pPr algn="ctr" eaLnBrk="1" hangingPunct="1"/>
            <a:r>
              <a:rPr kumimoji="0" lang="en-US" sz="3200" b="1" dirty="0">
                <a:latin typeface="Arial" pitchFamily="34" charset="0"/>
              </a:rPr>
              <a:t>DECISIONS</a:t>
            </a:r>
          </a:p>
        </p:txBody>
      </p:sp>
    </p:spTree>
    <p:extLst>
      <p:ext uri="{BB962C8B-B14F-4D97-AF65-F5344CB8AC3E}">
        <p14:creationId xmlns:p14="http://schemas.microsoft.com/office/powerpoint/2010/main" val="412148023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Selection</a:t>
            </a:r>
          </a:p>
        </p:txBody>
      </p:sp>
      <p:sp>
        <p:nvSpPr>
          <p:cNvPr id="48131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Recruit where?</a:t>
            </a:r>
          </a:p>
          <a:p>
            <a:r>
              <a:rPr lang="en-US" sz="2800" dirty="0">
                <a:solidFill>
                  <a:schemeClr val="tx1"/>
                </a:solidFill>
              </a:rPr>
              <a:t>Hire for Attitude and Energy as much as skill?</a:t>
            </a:r>
          </a:p>
          <a:p>
            <a:r>
              <a:rPr lang="en-US" sz="2800" dirty="0">
                <a:solidFill>
                  <a:schemeClr val="tx1"/>
                </a:solidFill>
              </a:rPr>
              <a:t>Hire for learning orientation?</a:t>
            </a:r>
          </a:p>
          <a:p>
            <a:r>
              <a:rPr lang="en-US" sz="2800" dirty="0">
                <a:solidFill>
                  <a:schemeClr val="tx1"/>
                </a:solidFill>
              </a:rPr>
              <a:t>Hire for cultural fit?</a:t>
            </a:r>
          </a:p>
          <a:p>
            <a:r>
              <a:rPr lang="en-US" sz="2800" dirty="0">
                <a:solidFill>
                  <a:schemeClr val="tx1"/>
                </a:solidFill>
              </a:rPr>
              <a:t>Recognizes Career Concepts? </a:t>
            </a:r>
            <a:r>
              <a:rPr lang="en-US" sz="2000" dirty="0">
                <a:solidFill>
                  <a:schemeClr val="tx1"/>
                </a:solidFill>
              </a:rPr>
              <a:t>(Linear, Steady State Experts, Spirals, Transitories)</a:t>
            </a:r>
          </a:p>
          <a:p>
            <a:r>
              <a:rPr lang="en-US" sz="2800" dirty="0">
                <a:solidFill>
                  <a:schemeClr val="tx1"/>
                </a:solidFill>
              </a:rPr>
              <a:t>Fits strategic direction?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What kind of organization are you trying to create?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144486-F7C0-4E9D-A231-FCA8F0FB6C4E}" type="slidenum">
              <a:rPr lang="en-US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Socialization/On-boarding</a:t>
            </a:r>
          </a:p>
        </p:txBody>
      </p:sp>
      <p:sp>
        <p:nvSpPr>
          <p:cNvPr id="49155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Orient new hires to company culture?</a:t>
            </a:r>
          </a:p>
          <a:p>
            <a:r>
              <a:rPr lang="en-US" sz="2800" dirty="0">
                <a:solidFill>
                  <a:schemeClr val="tx1"/>
                </a:solidFill>
              </a:rPr>
              <a:t>Orient new hires to company communications?</a:t>
            </a:r>
          </a:p>
          <a:p>
            <a:r>
              <a:rPr lang="en-US" sz="2800" dirty="0">
                <a:solidFill>
                  <a:schemeClr val="tx1"/>
                </a:solidFill>
              </a:rPr>
              <a:t>What’s your “on-boarding” process?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What kind of bond between employee and organization are you trying to create?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AD990-0E78-4A86-82BB-7675DCAAA228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14CEC-7421-7563-E7B9-BEE2FE395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</a:pPr>
            <a:r>
              <a:rPr lang="en-US" dirty="0"/>
              <a:t>Work Design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2F883F-3A48-3E1C-AC01-CCA9D68AA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3E65DE-D2E9-1C01-8181-9D5A5BDFF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98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F9FBFB-727A-41C9-EF81-923C819BE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F45067-3EC3-6C44-B837-5AE066856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7" name="Picture 6" descr="A person with glasses and a cartoon face">
            <a:extLst>
              <a:ext uri="{FF2B5EF4-FFF2-40B4-BE49-F238E27FC236}">
                <a16:creationId xmlns:a16="http://schemas.microsoft.com/office/drawing/2014/main" id="{A5B02242-C1F8-CFCC-5795-2C653BA4E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1" y="381000"/>
            <a:ext cx="8777248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76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Does Your Work Design</a:t>
            </a:r>
          </a:p>
        </p:txBody>
      </p:sp>
      <p:sp>
        <p:nvSpPr>
          <p:cNvPr id="50179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Encourage autonomy?</a:t>
            </a:r>
          </a:p>
          <a:p>
            <a:r>
              <a:rPr lang="en-US" sz="3200" dirty="0">
                <a:solidFill>
                  <a:schemeClr val="tx1"/>
                </a:solidFill>
              </a:rPr>
              <a:t>Encourage completion of tasks?</a:t>
            </a:r>
          </a:p>
          <a:p>
            <a:r>
              <a:rPr lang="en-US" sz="3200" dirty="0">
                <a:solidFill>
                  <a:schemeClr val="tx1"/>
                </a:solidFill>
              </a:rPr>
              <a:t>Encourage variety?</a:t>
            </a:r>
          </a:p>
          <a:p>
            <a:r>
              <a:rPr lang="en-US" sz="3200" dirty="0">
                <a:solidFill>
                  <a:schemeClr val="tx1"/>
                </a:solidFill>
              </a:rPr>
              <a:t>Include immediate feedback?</a:t>
            </a:r>
          </a:p>
          <a:p>
            <a:r>
              <a:rPr lang="en-US" sz="3200" dirty="0" err="1">
                <a:solidFill>
                  <a:schemeClr val="tx1"/>
                </a:solidFill>
              </a:rPr>
              <a:t>Focuse</a:t>
            </a:r>
            <a:r>
              <a:rPr lang="en-US" sz="3200" dirty="0">
                <a:solidFill>
                  <a:schemeClr val="tx1"/>
                </a:solidFill>
              </a:rPr>
              <a:t> on significant work?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What kind of work are you trying to create?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9A123-6354-4867-BC06-3F01DAB01ABA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ChangeArrowheads="1"/>
          </p:cNvSpPr>
          <p:nvPr/>
        </p:nvSpPr>
        <p:spPr bwMode="auto">
          <a:xfrm>
            <a:off x="-76200" y="0"/>
            <a:ext cx="9158287" cy="15363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0" lang="en-US" sz="4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BTW, </a:t>
            </a:r>
            <a:r>
              <a:rPr kumimoji="0" lang="en-US" sz="44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empowerment</a:t>
            </a:r>
            <a:r>
              <a:rPr kumimoji="0" lang="en-US" sz="5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kumimoji="0" lang="en-US" sz="4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is not binary.</a:t>
            </a:r>
            <a:br>
              <a:rPr kumimoji="0" lang="en-US" sz="4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</a:br>
            <a:r>
              <a:rPr kumimoji="0" lang="en-US" sz="4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What do you allow employees to do?</a:t>
            </a:r>
          </a:p>
        </p:txBody>
      </p:sp>
      <p:sp>
        <p:nvSpPr>
          <p:cNvPr id="31747" name="Rectangle 1027"/>
          <p:cNvSpPr>
            <a:spLocks noChangeArrowheads="1"/>
          </p:cNvSpPr>
          <p:nvPr/>
        </p:nvSpPr>
        <p:spPr bwMode="auto">
          <a:xfrm>
            <a:off x="2514600" y="1905000"/>
            <a:ext cx="4191000" cy="4398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kumimoji="0" lang="en-US" sz="2800" b="1" dirty="0">
                <a:effectLst>
                  <a:outerShdw blurRad="38100" dist="38100" dir="2700000" algn="tl">
                    <a:srgbClr val="800000"/>
                  </a:outerShdw>
                </a:effectLst>
                <a:latin typeface="Arial" pitchFamily="34" charset="0"/>
              </a:rPr>
              <a:t>  </a:t>
            </a:r>
            <a:r>
              <a:rPr kumimoji="0" lang="en-US" sz="2800" b="1" dirty="0">
                <a:latin typeface="Arial" pitchFamily="34" charset="0"/>
              </a:rPr>
              <a:t>Identify issues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kumimoji="0" lang="en-US" sz="2800" b="1" dirty="0">
                <a:latin typeface="Arial" pitchFamily="34" charset="0"/>
              </a:rPr>
              <a:t>  Analyze issues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kumimoji="0" lang="en-US" sz="2800" b="1" dirty="0">
                <a:latin typeface="Arial" pitchFamily="34" charset="0"/>
              </a:rPr>
              <a:t>  Generate Options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kumimoji="0" lang="en-US" sz="2800" b="1" dirty="0">
                <a:latin typeface="Arial" pitchFamily="34" charset="0"/>
              </a:rPr>
              <a:t>  Propose action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kumimoji="0" lang="en-US" sz="2800" b="1" dirty="0">
                <a:latin typeface="Arial" pitchFamily="34" charset="0"/>
              </a:rPr>
              <a:t>  Select action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kumimoji="0" lang="en-US" sz="2800" b="1" dirty="0">
                <a:latin typeface="Arial" pitchFamily="34" charset="0"/>
              </a:rPr>
              <a:t>  Implement action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kumimoji="0" lang="en-US" sz="2800" b="1" dirty="0">
                <a:latin typeface="Arial" pitchFamily="34" charset="0"/>
              </a:rPr>
              <a:t>  Evaluate action</a:t>
            </a:r>
          </a:p>
        </p:txBody>
      </p:sp>
      <p:sp>
        <p:nvSpPr>
          <p:cNvPr id="51204" name="Line 1028"/>
          <p:cNvSpPr>
            <a:spLocks noChangeShapeType="1"/>
          </p:cNvSpPr>
          <p:nvPr/>
        </p:nvSpPr>
        <p:spPr bwMode="auto">
          <a:xfrm>
            <a:off x="2133600" y="2133600"/>
            <a:ext cx="46037" cy="4114800"/>
          </a:xfrm>
          <a:prstGeom prst="line">
            <a:avLst/>
          </a:prstGeom>
          <a:noFill/>
          <a:ln w="1016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1029"/>
          <p:cNvSpPr>
            <a:spLocks noChangeArrowheads="1"/>
          </p:cNvSpPr>
          <p:nvPr/>
        </p:nvSpPr>
        <p:spPr bwMode="auto">
          <a:xfrm>
            <a:off x="685800" y="2209800"/>
            <a:ext cx="1368425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0" lang="en-US" sz="2800" b="1" dirty="0">
                <a:latin typeface="Arial" pitchFamily="34" charset="0"/>
              </a:rPr>
              <a:t>Less</a:t>
            </a:r>
            <a:endParaRPr kumimoji="0" lang="en-US" sz="2800" b="1" dirty="0">
              <a:effectLst>
                <a:outerShdw blurRad="38100" dist="38100" dir="2700000" algn="tl">
                  <a:srgbClr val="800000"/>
                </a:outerShdw>
              </a:effectLst>
              <a:latin typeface="Arial" pitchFamily="34" charset="0"/>
            </a:endParaRPr>
          </a:p>
        </p:txBody>
      </p:sp>
      <p:sp>
        <p:nvSpPr>
          <p:cNvPr id="51206" name="Rectangle 1030"/>
          <p:cNvSpPr>
            <a:spLocks noChangeArrowheads="1"/>
          </p:cNvSpPr>
          <p:nvPr/>
        </p:nvSpPr>
        <p:spPr bwMode="auto">
          <a:xfrm>
            <a:off x="685800" y="5715000"/>
            <a:ext cx="1368425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sz="2800" b="1">
                <a:latin typeface="Arial" pitchFamily="34" charset="0"/>
              </a:rPr>
              <a:t>More</a:t>
            </a: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0865D4-5364-4FAB-BE66-6BA92D883762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11" name="Rectangular Callout 10"/>
          <p:cNvSpPr/>
          <p:nvPr/>
        </p:nvSpPr>
        <p:spPr>
          <a:xfrm>
            <a:off x="6172200" y="3086100"/>
            <a:ext cx="2819400" cy="2209800"/>
          </a:xfrm>
          <a:prstGeom prst="wedgeRectCallout">
            <a:avLst>
              <a:gd name="adj1" fmla="val -67937"/>
              <a:gd name="adj2" fmla="val -1971"/>
            </a:avLst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tx1"/>
                </a:solidFill>
              </a:rPr>
              <a:t>What’s the Creative Alternative?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utoUpdateAnimBg="0"/>
      <p:bldP spid="51204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Performance Appraisal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576072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No one likes to give them</a:t>
            </a:r>
          </a:p>
          <a:p>
            <a:pPr marL="576072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No one likes to get them</a:t>
            </a:r>
          </a:p>
          <a:p>
            <a:pPr marL="576072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Tend to be inaccurate</a:t>
            </a:r>
          </a:p>
          <a:p>
            <a:pPr marL="576072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Soak up enormous amounts of energy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+mn-lt"/>
              </a:rPr>
              <a:t>so SAS Institute’s Jim Goodnight decided not to do them</a:t>
            </a:r>
            <a:br>
              <a:rPr lang="en-US" dirty="0">
                <a:solidFill>
                  <a:schemeClr val="tx1"/>
                </a:solidFill>
                <a:latin typeface="+mn-lt"/>
              </a:rPr>
            </a:br>
            <a:endParaRPr lang="en-US" dirty="0">
              <a:solidFill>
                <a:schemeClr val="tx1"/>
              </a:solidFill>
              <a:latin typeface="+mn-lt"/>
            </a:endParaRPr>
          </a:p>
          <a:p>
            <a:pPr marL="576072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Perceived Fairness?</a:t>
            </a:r>
          </a:p>
          <a:p>
            <a:pPr marL="576072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Transparent?</a:t>
            </a:r>
          </a:p>
          <a:p>
            <a:pPr marL="576072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Merit-based? Skill based?</a:t>
            </a:r>
          </a:p>
          <a:p>
            <a:pPr marL="576072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Absolute scales or Relative scales?</a:t>
            </a:r>
            <a:br>
              <a:rPr lang="en-US" sz="2800" dirty="0">
                <a:solidFill>
                  <a:schemeClr val="tx1"/>
                </a:solidFill>
                <a:latin typeface="+mn-lt"/>
              </a:rPr>
            </a:br>
            <a:endParaRPr lang="en-US" sz="2800" dirty="0">
              <a:solidFill>
                <a:schemeClr val="tx1"/>
              </a:solidFill>
              <a:latin typeface="+mn-lt"/>
            </a:endParaRPr>
          </a:p>
          <a:p>
            <a:pPr marL="576072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kind of work force are you trying to create?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7CE1D4-93B2-4D65-B053-6A600A2ED8E0}" type="slidenum">
              <a:rPr lang="en-US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Reward Systems</a:t>
            </a:r>
          </a:p>
        </p:txBody>
      </p:sp>
      <p:sp>
        <p:nvSpPr>
          <p:cNvPr id="53251" name="Content Placeholder 3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+mn-lt"/>
              </a:rPr>
              <a:t>Based on skill, learning, history, tenure, productivity, innovation, ???</a:t>
            </a:r>
          </a:p>
          <a:p>
            <a:r>
              <a:rPr lang="en-US" sz="3200" dirty="0">
                <a:solidFill>
                  <a:schemeClr val="tx1"/>
                </a:solidFill>
                <a:latin typeface="+mn-lt"/>
              </a:rPr>
              <a:t>Absolute or Relative?  Forced curve?</a:t>
            </a:r>
          </a:p>
          <a:p>
            <a:r>
              <a:rPr lang="en-US" sz="3200" dirty="0">
                <a:solidFill>
                  <a:schemeClr val="tx1"/>
                </a:solidFill>
                <a:latin typeface="+mn-lt"/>
              </a:rPr>
              <a:t>Impact on energy?</a:t>
            </a:r>
          </a:p>
          <a:p>
            <a:r>
              <a:rPr lang="en-US" sz="3200" dirty="0">
                <a:solidFill>
                  <a:schemeClr val="tx1"/>
                </a:solidFill>
                <a:latin typeface="+mn-lt"/>
              </a:rPr>
              <a:t>Transparency?</a:t>
            </a:r>
          </a:p>
          <a:p>
            <a:r>
              <a:rPr lang="en-US" sz="3200" dirty="0">
                <a:solidFill>
                  <a:schemeClr val="tx1"/>
                </a:solidFill>
                <a:latin typeface="+mn-lt"/>
              </a:rPr>
              <a:t>Recognizes different Career Concepts?</a:t>
            </a:r>
          </a:p>
          <a:p>
            <a:endParaRPr lang="en-US" sz="3200" dirty="0">
              <a:solidFill>
                <a:schemeClr val="tx1"/>
              </a:solidFill>
              <a:latin typeface="+mn-lt"/>
            </a:endParaRPr>
          </a:p>
          <a:p>
            <a:endParaRPr lang="en-US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47C1B-6879-4478-8F89-2C02823F73F9}" type="slidenum">
              <a:rPr lang="en-US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Executive Pay Multiples (1992)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4BB9AD-4D04-445E-9695-2E77DA678451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graphicFrame>
        <p:nvGraphicFramePr>
          <p:cNvPr id="1026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-228600" y="1679575"/>
          <a:ext cx="9075738" cy="472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884366" imgH="4030926" progId="Excel.Sheet.8">
                  <p:embed followColorScheme="full"/>
                </p:oleObj>
              </mc:Choice>
              <mc:Fallback>
                <p:oleObj name="Worksheet" r:id="rId3" imgW="4884366" imgH="4030926" progId="Excel.Shee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l="1497" t="1878" r="2432" b="6104"/>
                      <a:stretch>
                        <a:fillRect/>
                      </a:stretch>
                    </p:blipFill>
                    <p:spPr bwMode="auto">
                      <a:xfrm>
                        <a:off x="-228600" y="1679575"/>
                        <a:ext cx="9075738" cy="472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EA533C4E-AB5E-D930-FD2C-5487CA039F13}"/>
              </a:ext>
            </a:extLst>
          </p:cNvPr>
          <p:cNvSpPr/>
          <p:nvPr/>
        </p:nvSpPr>
        <p:spPr>
          <a:xfrm>
            <a:off x="457200" y="2819400"/>
            <a:ext cx="762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620000" cy="11430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Executive Pay Multiples (2003)</a:t>
            </a: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9784162"/>
              </p:ext>
            </p:extLst>
          </p:nvPr>
        </p:nvGraphicFramePr>
        <p:xfrm>
          <a:off x="381000" y="1660524"/>
          <a:ext cx="8308975" cy="4773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4343400" imgH="2628900" progId="Excel.Sheet.8">
                  <p:embed/>
                </p:oleObj>
              </mc:Choice>
              <mc:Fallback>
                <p:oleObj name="Chart" r:id="rId3" imgW="4343400" imgH="26289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60524"/>
                        <a:ext cx="8308975" cy="47733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33800" y="6537325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6D196C-F0E9-4550-A251-90A44F05EF41}" type="slidenum">
              <a:rPr lang="en-US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1828800" y="6248400"/>
            <a:ext cx="577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Arial" pitchFamily="34" charset="0"/>
              </a:rPr>
              <a:t>Towers Perrin, Worldwide Total Remuneration 2003-04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F178B4E-BD05-DEB0-7443-DBB70C275F8F}"/>
              </a:ext>
            </a:extLst>
          </p:cNvPr>
          <p:cNvSpPr/>
          <p:nvPr/>
        </p:nvSpPr>
        <p:spPr>
          <a:xfrm>
            <a:off x="457200" y="2590800"/>
            <a:ext cx="762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11F19-9C9A-3AC8-6B07-951879C4E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8F9B7E-6FD7-AE12-1350-3422BD45F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A7AB90-6704-9AB2-4C70-24930CAB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8BB29E-05E1-438E-E130-DD8FCCFC9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6" y="68239"/>
            <a:ext cx="8579893" cy="66328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0DABE1A-23B8-BBC8-A27C-D50CA5F56307}"/>
              </a:ext>
            </a:extLst>
          </p:cNvPr>
          <p:cNvSpPr/>
          <p:nvPr/>
        </p:nvSpPr>
        <p:spPr>
          <a:xfrm>
            <a:off x="7848599" y="1371600"/>
            <a:ext cx="990599" cy="4964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596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5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408622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7573" name="Rectangle 5"/>
          <p:cNvSpPr>
            <a:spLocks noGrp="1" noChangeArrowheads="1"/>
          </p:cNvSpPr>
          <p:nvPr>
            <p:ph idx="1"/>
          </p:nvPr>
        </p:nvSpPr>
        <p:spPr>
          <a:xfrm>
            <a:off x="4314825" y="457200"/>
            <a:ext cx="4790428" cy="5670550"/>
          </a:xfrm>
          <a:solidFill>
            <a:schemeClr val="bg1"/>
          </a:solidFill>
          <a:ln/>
        </p:spPr>
        <p:txBody>
          <a:bodyPr>
            <a:normAutofit fontScale="92500" lnSpcReduction="20000"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en-US" sz="3100" dirty="0">
                <a:solidFill>
                  <a:schemeClr val="tx2">
                    <a:lumMod val="75000"/>
                  </a:schemeClr>
                </a:solidFill>
              </a:rPr>
              <a:t>“The more significant problem is precisely that the effects of rewards do last, but these effects are the opposite of what we were hoping to produce.</a:t>
            </a:r>
            <a:br>
              <a:rPr lang="en-US" sz="31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31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100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z="31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rewards do, and what they do with devastating effectiveness, is smother people’s enthusiasm for activities they might otherwise enjoy.”</a:t>
            </a:r>
          </a:p>
          <a:p>
            <a:pPr marL="0" indent="0"/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Font typeface="Wingdings" pitchFamily="2" charset="2"/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Alfie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Kohn, </a:t>
            </a:r>
            <a:r>
              <a:rPr lang="en-US" sz="1400" i="1" dirty="0">
                <a:solidFill>
                  <a:schemeClr val="tx2">
                    <a:lumMod val="75000"/>
                  </a:schemeClr>
                </a:solidFill>
              </a:rPr>
              <a:t>Punished by Rewards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, p. 74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29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6D196C-F0E9-4550-A251-90A44F05EF41}" type="slidenum">
              <a:rPr lang="en-US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 anchor="ctr"/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Outplacement</a:t>
            </a:r>
          </a:p>
        </p:txBody>
      </p:sp>
      <p:sp>
        <p:nvSpPr>
          <p:cNvPr id="54275" name="Content Placeholder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0386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Used as solution for management weakness?</a:t>
            </a:r>
          </a:p>
          <a:p>
            <a:r>
              <a:rPr lang="en-US" sz="3600" dirty="0">
                <a:solidFill>
                  <a:schemeClr val="tx1"/>
                </a:solidFill>
              </a:rPr>
              <a:t>Facilitated?</a:t>
            </a:r>
          </a:p>
          <a:p>
            <a:r>
              <a:rPr lang="en-US" sz="3600" dirty="0">
                <a:solidFill>
                  <a:schemeClr val="tx1"/>
                </a:solidFill>
              </a:rPr>
              <a:t>“Puddle” or “River” organization (</a:t>
            </a:r>
            <a:r>
              <a:rPr lang="en-US" sz="3600" dirty="0" err="1">
                <a:solidFill>
                  <a:schemeClr val="tx1"/>
                </a:solidFill>
              </a:rPr>
              <a:t>deGeus</a:t>
            </a:r>
            <a:r>
              <a:rPr lang="en-US" sz="3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45254-FA6B-48C0-856F-ADCE1CE9A333}" type="slidenum">
              <a:rPr lang="en-US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5410200" cy="1143000"/>
          </a:xfrm>
        </p:spPr>
        <p:txBody>
          <a:bodyPr/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The Importance of Organizational Learning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06359-16AE-4E9A-9B65-0FF1057A8F58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76200" y="2318369"/>
            <a:ext cx="5257800" cy="32316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kumimoji="0" lang="en-US" sz="3600" b="1" dirty="0">
                <a:latin typeface="+mn-lt"/>
              </a:rPr>
              <a:t>The only real source of competitive advantage may be </a:t>
            </a:r>
            <a:br>
              <a:rPr kumimoji="0" lang="en-US" sz="3600" b="1" dirty="0">
                <a:latin typeface="+mn-lt"/>
              </a:rPr>
            </a:br>
            <a:r>
              <a:rPr kumimoji="0" lang="en-US" sz="3600" b="1" dirty="0">
                <a:latin typeface="+mn-lt"/>
              </a:rPr>
              <a:t>the capacity to learn.</a:t>
            </a:r>
          </a:p>
          <a:p>
            <a:endParaRPr kumimoji="0" lang="en-US" sz="3600" b="1" dirty="0">
              <a:latin typeface="+mn-lt"/>
            </a:endParaRPr>
          </a:p>
          <a:p>
            <a:r>
              <a:rPr kumimoji="0" lang="en-US" dirty="0" err="1">
                <a:latin typeface="+mn-lt"/>
              </a:rPr>
              <a:t>Arie</a:t>
            </a:r>
            <a:r>
              <a:rPr kumimoji="0" lang="en-US" dirty="0">
                <a:latin typeface="+mn-lt"/>
              </a:rPr>
              <a:t> de </a:t>
            </a:r>
            <a:r>
              <a:rPr kumimoji="0" lang="en-US" dirty="0" err="1">
                <a:latin typeface="+mn-lt"/>
              </a:rPr>
              <a:t>Geus</a:t>
            </a:r>
            <a:r>
              <a:rPr kumimoji="0" lang="en-US" dirty="0">
                <a:latin typeface="+mn-lt"/>
              </a:rPr>
              <a:t>, </a:t>
            </a:r>
            <a:r>
              <a:rPr kumimoji="0" lang="en-US" i="1" dirty="0">
                <a:latin typeface="+mn-lt"/>
              </a:rPr>
              <a:t>The Living Company</a:t>
            </a:r>
            <a:endParaRPr kumimoji="0" lang="en-US" sz="1600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838200"/>
            <a:ext cx="3425952" cy="525475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So is Learning …</a:t>
            </a:r>
          </a:p>
        </p:txBody>
      </p:sp>
      <p:sp>
        <p:nvSpPr>
          <p:cNvPr id="55299" name="Content Placeholder 3"/>
          <p:cNvSpPr>
            <a:spLocks noGrp="1"/>
          </p:cNvSpPr>
          <p:nvPr>
            <p:ph idx="1"/>
          </p:nvPr>
        </p:nvSpPr>
        <p:spPr>
          <a:xfrm>
            <a:off x="152399" y="1600200"/>
            <a:ext cx="8952853" cy="45259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Part of your management culture?</a:t>
            </a:r>
          </a:p>
          <a:p>
            <a:r>
              <a:rPr lang="en-US" sz="3600" dirty="0">
                <a:solidFill>
                  <a:schemeClr val="tx1"/>
                </a:solidFill>
              </a:rPr>
              <a:t>Part of your company culture?  (WD-40)</a:t>
            </a:r>
          </a:p>
          <a:p>
            <a:r>
              <a:rPr lang="en-US" sz="3600" dirty="0">
                <a:solidFill>
                  <a:schemeClr val="tx1"/>
                </a:solidFill>
              </a:rPr>
              <a:t>Offered for everyone?</a:t>
            </a:r>
          </a:p>
          <a:p>
            <a:r>
              <a:rPr lang="en-US" sz="3600" dirty="0">
                <a:solidFill>
                  <a:schemeClr val="tx1"/>
                </a:solidFill>
              </a:rPr>
              <a:t>Part of the different Career Concepts?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F28478-9254-4D77-98B9-F83822E941DA}" type="slidenum">
              <a:rPr lang="en-US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</p:spPr>
        <p:txBody>
          <a:bodyPr anchor="ctr"/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If Leadership is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Managing Energy …</a:t>
            </a:r>
          </a:p>
        </p:txBody>
      </p:sp>
      <p:sp>
        <p:nvSpPr>
          <p:cNvPr id="56323" name="Content Placeholder 3"/>
          <p:cNvSpPr>
            <a:spLocks noGrp="1"/>
          </p:cNvSpPr>
          <p:nvPr>
            <p:ph idx="1"/>
          </p:nvPr>
        </p:nvSpPr>
        <p:spPr>
          <a:xfrm>
            <a:off x="0" y="1828800"/>
            <a:ext cx="8991600" cy="4297363"/>
          </a:xfrm>
        </p:spPr>
        <p:txBody>
          <a:bodyPr>
            <a:normAutofit fontScale="925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Does how you </a:t>
            </a:r>
            <a:r>
              <a:rPr lang="en-US" sz="3200" b="1" i="1" dirty="0">
                <a:solidFill>
                  <a:schemeClr val="tx1"/>
                </a:solidFill>
              </a:rPr>
              <a:t>feel</a:t>
            </a:r>
            <a:r>
              <a:rPr lang="en-US" sz="3200" dirty="0">
                <a:solidFill>
                  <a:schemeClr val="tx1"/>
                </a:solidFill>
              </a:rPr>
              <a:t> affect your performance?</a:t>
            </a:r>
          </a:p>
          <a:p>
            <a:r>
              <a:rPr lang="en-US" sz="3200" dirty="0">
                <a:solidFill>
                  <a:schemeClr val="tx1"/>
                </a:solidFill>
              </a:rPr>
              <a:t>How do you </a:t>
            </a:r>
            <a:r>
              <a:rPr lang="en-US" sz="3200" b="1" i="1" dirty="0">
                <a:solidFill>
                  <a:schemeClr val="tx1"/>
                </a:solidFill>
              </a:rPr>
              <a:t>want</a:t>
            </a:r>
            <a:r>
              <a:rPr lang="en-US" sz="3200" dirty="0">
                <a:solidFill>
                  <a:schemeClr val="tx1"/>
                </a:solidFill>
              </a:rPr>
              <a:t> to feel?</a:t>
            </a:r>
          </a:p>
          <a:p>
            <a:r>
              <a:rPr lang="en-US" sz="3200" dirty="0">
                <a:solidFill>
                  <a:schemeClr val="tx1"/>
                </a:solidFill>
              </a:rPr>
              <a:t>How </a:t>
            </a:r>
            <a:r>
              <a:rPr lang="en-US" sz="3200" b="1" dirty="0">
                <a:solidFill>
                  <a:schemeClr val="tx1"/>
                </a:solidFill>
              </a:rPr>
              <a:t>engaged</a:t>
            </a:r>
            <a:r>
              <a:rPr lang="en-US" sz="3200" dirty="0">
                <a:solidFill>
                  <a:schemeClr val="tx1"/>
                </a:solidFill>
              </a:rPr>
              <a:t> are you at work?</a:t>
            </a:r>
          </a:p>
          <a:p>
            <a:r>
              <a:rPr lang="en-US" sz="3200" dirty="0">
                <a:solidFill>
                  <a:schemeClr val="tx1"/>
                </a:solidFill>
              </a:rPr>
              <a:t>How engaged on average are your colleagues?</a:t>
            </a:r>
          </a:p>
          <a:p>
            <a:r>
              <a:rPr lang="en-US" sz="3200" dirty="0">
                <a:solidFill>
                  <a:schemeClr val="tx1"/>
                </a:solidFill>
              </a:rPr>
              <a:t>How do you manage energy?</a:t>
            </a:r>
          </a:p>
          <a:p>
            <a:r>
              <a:rPr lang="en-US" sz="3200" dirty="0">
                <a:solidFill>
                  <a:schemeClr val="tx1"/>
                </a:solidFill>
              </a:rPr>
              <a:t>How are your competitors managing energy?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E6B815-4034-4C2C-B175-2DF8054709DA}" type="slidenum">
              <a:rPr lang="en-US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The Link between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Feel and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CD8C06-672C-48E7-8937-1B22EC7252D7}" type="slidenum">
              <a:rPr lang="en-US"/>
              <a:pPr>
                <a:defRPr/>
              </a:pPr>
              <a:t>44</a:t>
            </a:fld>
            <a:endParaRPr lang="en-US"/>
          </a:p>
        </p:txBody>
      </p:sp>
      <p:pic>
        <p:nvPicPr>
          <p:cNvPr id="6" name="Park Nicollet on Enjoying Your Work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5750" y="1600200"/>
            <a:ext cx="6034088" cy="4525963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4E8144-8666-3410-3025-F4C263AE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6002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High Energy Organizations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848600" cy="4572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+mn-lt"/>
              </a:rPr>
              <a:t>Pike Place Fish Market (12)</a:t>
            </a:r>
          </a:p>
          <a:p>
            <a:r>
              <a:rPr lang="en-US" sz="4000" dirty="0">
                <a:solidFill>
                  <a:schemeClr val="tx1"/>
                </a:solidFill>
                <a:latin typeface="+mn-lt"/>
              </a:rPr>
              <a:t>BAE Aberdeen Plant (100)</a:t>
            </a:r>
          </a:p>
          <a:p>
            <a:r>
              <a:rPr lang="en-US" sz="4000" dirty="0">
                <a:solidFill>
                  <a:schemeClr val="tx1"/>
                </a:solidFill>
                <a:latin typeface="+mn-lt"/>
              </a:rPr>
              <a:t>SAS Institute (3,500)</a:t>
            </a:r>
          </a:p>
          <a:p>
            <a:r>
              <a:rPr lang="en-US" sz="4000" dirty="0">
                <a:solidFill>
                  <a:schemeClr val="tx1"/>
                </a:solidFill>
                <a:latin typeface="+mn-lt"/>
              </a:rPr>
              <a:t>Southwest Airlines (35,000)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2BE00B-5C4F-41E7-94C0-546F3B250A5B}" type="slidenum">
              <a:rPr lang="en-US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High Energy Employees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803B6-7666-4009-91F9-71B37C0F4D78}" type="slidenum">
              <a:rPr lang="en-US"/>
              <a:pPr>
                <a:defRPr/>
              </a:pPr>
              <a:t>46</a:t>
            </a:fld>
            <a:endParaRPr lang="en-US"/>
          </a:p>
        </p:txBody>
      </p:sp>
      <p:pic>
        <p:nvPicPr>
          <p:cNvPr id="6" name="01-Penguin-0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9385" y="1295400"/>
            <a:ext cx="6705011" cy="50292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0EA4B4-19C8-A801-15D1-38ED6E00E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dirty="0"/>
              <a:t>Too Much?</a:t>
            </a:r>
          </a:p>
        </p:txBody>
      </p:sp>
      <p:pic>
        <p:nvPicPr>
          <p:cNvPr id="5" name="monkeydance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1600200"/>
            <a:ext cx="731520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2FADE-C612-C9A0-76DC-4DD82B3D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</p:spTree>
    <p:extLst>
      <p:ext uri="{BB962C8B-B14F-4D97-AF65-F5344CB8AC3E}">
        <p14:creationId xmlns:p14="http://schemas.microsoft.com/office/powerpoint/2010/main" val="205177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Jeff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</a:rPr>
              <a:t>Pfeffer’s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Seven Practices of Successful Organizations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828800"/>
            <a:ext cx="8686800" cy="4038600"/>
          </a:xfrm>
        </p:spPr>
        <p:txBody>
          <a:bodyPr>
            <a:noAutofit/>
          </a:bodyPr>
          <a:lstStyle/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Selective Hiring</a:t>
            </a:r>
          </a:p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Employment Security</a:t>
            </a:r>
          </a:p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Self-managed teams and decentralized decision-making</a:t>
            </a:r>
          </a:p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Minimizing status differentials</a:t>
            </a:r>
          </a:p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Extensive Information Sharing</a:t>
            </a:r>
          </a:p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High rewards based on organizational performance</a:t>
            </a:r>
          </a:p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Extensive training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400" y="6372225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26910-257D-43AE-B639-4CE48F600CC4}" type="slidenum">
              <a:rPr lang="en-US"/>
              <a:pPr>
                <a:defRPr/>
              </a:pPr>
              <a:t>48</a:t>
            </a:fld>
            <a:endParaRPr lang="en-US"/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219200" y="6353175"/>
            <a:ext cx="3962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sz="1200" dirty="0"/>
              <a:t>Jeff Pfeffer, </a:t>
            </a:r>
            <a:r>
              <a:rPr kumimoji="0" lang="en-US" sz="1200" i="1" dirty="0"/>
              <a:t>The Human Equation</a:t>
            </a:r>
            <a:r>
              <a:rPr kumimoji="0" lang="en-US" sz="1200" dirty="0"/>
              <a:t>, HBS Press, Boston, 1998.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954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What does this all mean to you?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47" y="1774825"/>
            <a:ext cx="9105253" cy="4625975"/>
          </a:xfrm>
        </p:spPr>
        <p:txBody>
          <a:bodyPr rtlCol="0">
            <a:noAutofit/>
          </a:bodyPr>
          <a:lstStyle/>
          <a:p>
            <a:pPr marL="576072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Do you have a personal &amp; team 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charter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</a:p>
          <a:p>
            <a:pPr marL="576072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Do you have a creative 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vision</a:t>
            </a:r>
            <a:r>
              <a:rPr lang="en-US" sz="2800" dirty="0">
                <a:solidFill>
                  <a:schemeClr val="tx1"/>
                </a:solidFill>
              </a:rPr>
              <a:t>?  </a:t>
            </a:r>
          </a:p>
          <a:p>
            <a:pPr marL="576072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Are you designing for 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or heads/assets?</a:t>
            </a:r>
          </a:p>
          <a:p>
            <a:pPr marL="576072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Are your HR systems/processes 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aligned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</a:p>
          <a:p>
            <a:pPr marL="576072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Do you manage your 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</a:p>
          <a:p>
            <a:pPr marL="576072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Are you living 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inside-out</a:t>
            </a:r>
            <a:r>
              <a:rPr lang="en-US" sz="2800" dirty="0">
                <a:solidFill>
                  <a:schemeClr val="tx1"/>
                </a:solidFill>
              </a:rPr>
              <a:t> or outside-in?</a:t>
            </a:r>
          </a:p>
          <a:p>
            <a:pPr marL="576072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Is your 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Organizational Architecture </a:t>
            </a:r>
            <a:r>
              <a:rPr lang="en-US" sz="2800" dirty="0">
                <a:solidFill>
                  <a:schemeClr val="tx1"/>
                </a:solidFill>
              </a:rPr>
              <a:t>a source of competitive advantage or disadvantage?</a:t>
            </a:r>
          </a:p>
          <a:p>
            <a:pPr marL="576072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576072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AADB62-8B5E-4B86-AEA1-AB60EB256DE8}" type="slidenum">
              <a:rPr lang="en-US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40386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The Research on Organizational Architecture as a Source of Strategic Competitive Advantage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0F4296-4EC6-4167-AF36-3FE221CA8D79}" type="slidenum">
              <a:rPr lang="en-US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772400" cy="1219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Researchers on HRM SSCA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133600"/>
            <a:ext cx="8686800" cy="35052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+mn-lt"/>
              </a:rPr>
              <a:t>Noel Tichy</a:t>
            </a:r>
            <a:r>
              <a:rPr lang="en-US" sz="4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Managing Strategic Change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)</a:t>
            </a:r>
          </a:p>
          <a:p>
            <a:r>
              <a:rPr lang="en-US" sz="3600" dirty="0">
                <a:solidFill>
                  <a:schemeClr val="tx1"/>
                </a:solidFill>
                <a:latin typeface="+mn-lt"/>
              </a:rPr>
              <a:t>David Ulrich</a:t>
            </a:r>
            <a:r>
              <a:rPr lang="en-US" sz="4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The HR Value Proposition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)</a:t>
            </a:r>
            <a:endParaRPr lang="en-US" sz="4000" dirty="0">
              <a:solidFill>
                <a:schemeClr val="tx1"/>
              </a:solidFill>
              <a:latin typeface="+mn-lt"/>
            </a:endParaRPr>
          </a:p>
          <a:p>
            <a:r>
              <a:rPr lang="en-US" sz="3600" dirty="0">
                <a:solidFill>
                  <a:schemeClr val="tx1"/>
                </a:solidFill>
                <a:latin typeface="+mn-lt"/>
              </a:rPr>
              <a:t>Jeffrey Pfeffer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Competitive Advantage Through People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)</a:t>
            </a:r>
          </a:p>
          <a:p>
            <a:r>
              <a:rPr lang="en-US" sz="3600" dirty="0">
                <a:solidFill>
                  <a:schemeClr val="tx1"/>
                </a:solidFill>
                <a:latin typeface="+mn-lt"/>
              </a:rPr>
              <a:t>Ed Lawler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i="1" dirty="0">
                <a:solidFill>
                  <a:schemeClr val="tx1"/>
                </a:solidFill>
                <a:latin typeface="+mn-lt"/>
              </a:rPr>
              <a:t>Talent: Making People Your Competitive Advantage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)</a:t>
            </a:r>
            <a:endParaRPr lang="en-US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CA62-B3E3-4E54-9C70-924834DB4E52}" type="slidenum">
              <a:rPr lang="en-US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ransition>
    <p:pull dir="l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1219200"/>
          </a:xfrm>
        </p:spPr>
        <p:txBody>
          <a:bodyPr>
            <a:no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How is (your organization)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designed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en-US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in these key areas? (Tichy)</a:t>
            </a:r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C9BCFB-62BF-4E62-BBF6-581726359597}" type="slidenum">
              <a:rPr lang="en-US"/>
              <a:pPr>
                <a:defRPr/>
              </a:pPr>
              <a:t>52</a:t>
            </a:fld>
            <a:endParaRPr lang="en-US"/>
          </a:p>
        </p:txBody>
      </p:sp>
      <p:sp>
        <p:nvSpPr>
          <p:cNvPr id="65539" name="Oval 3"/>
          <p:cNvSpPr>
            <a:spLocks noChangeArrowheads="1"/>
          </p:cNvSpPr>
          <p:nvPr/>
        </p:nvSpPr>
        <p:spPr bwMode="auto">
          <a:xfrm>
            <a:off x="457200" y="3562350"/>
            <a:ext cx="1485900" cy="838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latin typeface="+mn-lt"/>
              </a:rPr>
              <a:t>Selection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2324100" y="3333750"/>
            <a:ext cx="1295400" cy="1295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latin typeface="+mn-lt"/>
              </a:rPr>
              <a:t>Work</a:t>
            </a:r>
          </a:p>
          <a:p>
            <a:pPr algn="ctr"/>
            <a:r>
              <a:rPr lang="en-US" b="1">
                <a:latin typeface="+mn-lt"/>
              </a:rPr>
              <a:t>Design</a:t>
            </a:r>
          </a:p>
        </p:txBody>
      </p:sp>
      <p:sp>
        <p:nvSpPr>
          <p:cNvPr id="65541" name="Oval 5"/>
          <p:cNvSpPr>
            <a:spLocks noChangeArrowheads="1"/>
          </p:cNvSpPr>
          <p:nvPr/>
        </p:nvSpPr>
        <p:spPr bwMode="auto">
          <a:xfrm>
            <a:off x="4000500" y="3409950"/>
            <a:ext cx="1600200" cy="1143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latin typeface="+mn-lt"/>
              </a:rPr>
              <a:t>Appraisal</a:t>
            </a:r>
          </a:p>
        </p:txBody>
      </p:sp>
      <p:sp>
        <p:nvSpPr>
          <p:cNvPr id="65542" name="Oval 6"/>
          <p:cNvSpPr>
            <a:spLocks noChangeArrowheads="1"/>
          </p:cNvSpPr>
          <p:nvPr/>
        </p:nvSpPr>
        <p:spPr bwMode="auto">
          <a:xfrm>
            <a:off x="5600700" y="2724150"/>
            <a:ext cx="1790700" cy="6858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latin typeface="+mn-lt"/>
              </a:rPr>
              <a:t>Reward</a:t>
            </a:r>
          </a:p>
        </p:txBody>
      </p:sp>
      <p:sp>
        <p:nvSpPr>
          <p:cNvPr id="65543" name="Oval 7"/>
          <p:cNvSpPr>
            <a:spLocks noChangeArrowheads="1"/>
          </p:cNvSpPr>
          <p:nvPr/>
        </p:nvSpPr>
        <p:spPr bwMode="auto">
          <a:xfrm>
            <a:off x="5600700" y="4552950"/>
            <a:ext cx="1790700" cy="6858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latin typeface="+mn-lt"/>
              </a:rPr>
              <a:t>Learning</a:t>
            </a:r>
          </a:p>
        </p:txBody>
      </p:sp>
      <p:cxnSp>
        <p:nvCxnSpPr>
          <p:cNvPr id="65544" name="AutoShape 8"/>
          <p:cNvCxnSpPr>
            <a:cxnSpLocks noChangeShapeType="1"/>
            <a:stCxn id="65539" idx="6"/>
            <a:endCxn id="65540" idx="1"/>
          </p:cNvCxnSpPr>
          <p:nvPr/>
        </p:nvCxnSpPr>
        <p:spPr bwMode="auto">
          <a:xfrm>
            <a:off x="1943100" y="3981450"/>
            <a:ext cx="3810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5545" name="AutoShape 9"/>
          <p:cNvCxnSpPr>
            <a:cxnSpLocks noChangeShapeType="1"/>
            <a:stCxn id="65540" idx="3"/>
            <a:endCxn id="65541" idx="2"/>
          </p:cNvCxnSpPr>
          <p:nvPr/>
        </p:nvCxnSpPr>
        <p:spPr bwMode="auto">
          <a:xfrm>
            <a:off x="3619500" y="3981450"/>
            <a:ext cx="3810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5546" name="AutoShape 10"/>
          <p:cNvCxnSpPr>
            <a:cxnSpLocks noChangeShapeType="1"/>
            <a:stCxn id="65541" idx="7"/>
            <a:endCxn id="65542" idx="2"/>
          </p:cNvCxnSpPr>
          <p:nvPr/>
        </p:nvCxnSpPr>
        <p:spPr bwMode="auto">
          <a:xfrm flipV="1">
            <a:off x="5366356" y="3067050"/>
            <a:ext cx="234344" cy="5102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5547" name="AutoShape 11"/>
          <p:cNvCxnSpPr>
            <a:cxnSpLocks noChangeShapeType="1"/>
            <a:stCxn id="65541" idx="5"/>
            <a:endCxn id="65543" idx="2"/>
          </p:cNvCxnSpPr>
          <p:nvPr/>
        </p:nvCxnSpPr>
        <p:spPr bwMode="auto">
          <a:xfrm>
            <a:off x="5366356" y="4385562"/>
            <a:ext cx="234344" cy="5102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5548" name="AutoShape 12"/>
          <p:cNvCxnSpPr>
            <a:cxnSpLocks noChangeShapeType="1"/>
            <a:stCxn id="65543" idx="4"/>
            <a:endCxn id="65540" idx="2"/>
          </p:cNvCxnSpPr>
          <p:nvPr/>
        </p:nvCxnSpPr>
        <p:spPr bwMode="auto">
          <a:xfrm rot="5400000" flipH="1">
            <a:off x="4429125" y="3171825"/>
            <a:ext cx="609600" cy="3524250"/>
          </a:xfrm>
          <a:prstGeom prst="bentConnector3">
            <a:avLst>
              <a:gd name="adj1" fmla="val -37500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65549" name="AutoShape 13"/>
          <p:cNvCxnSpPr>
            <a:cxnSpLocks noChangeShapeType="1"/>
            <a:stCxn id="65542" idx="0"/>
            <a:endCxn id="65540" idx="0"/>
          </p:cNvCxnSpPr>
          <p:nvPr/>
        </p:nvCxnSpPr>
        <p:spPr bwMode="auto">
          <a:xfrm rot="16200000" flipH="1" flipV="1">
            <a:off x="4429125" y="1266825"/>
            <a:ext cx="609600" cy="3524250"/>
          </a:xfrm>
          <a:prstGeom prst="bentConnector3">
            <a:avLst>
              <a:gd name="adj1" fmla="val -37500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65550" name="Oval 14"/>
          <p:cNvSpPr>
            <a:spLocks noChangeArrowheads="1"/>
          </p:cNvSpPr>
          <p:nvPr/>
        </p:nvSpPr>
        <p:spPr bwMode="auto">
          <a:xfrm>
            <a:off x="6408738" y="3532188"/>
            <a:ext cx="2278062" cy="914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latin typeface="+mn-lt"/>
              </a:rPr>
              <a:t>Outplacement</a:t>
            </a:r>
          </a:p>
        </p:txBody>
      </p:sp>
      <p:cxnSp>
        <p:nvCxnSpPr>
          <p:cNvPr id="65551" name="AutoShape 15"/>
          <p:cNvCxnSpPr>
            <a:cxnSpLocks noChangeShapeType="1"/>
            <a:stCxn id="65541" idx="6"/>
            <a:endCxn id="65550" idx="2"/>
          </p:cNvCxnSpPr>
          <p:nvPr/>
        </p:nvCxnSpPr>
        <p:spPr bwMode="auto">
          <a:xfrm>
            <a:off x="5600700" y="3981450"/>
            <a:ext cx="808038" cy="793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27517" y="228600"/>
            <a:ext cx="7772400" cy="2743200"/>
          </a:xfrm>
        </p:spPr>
        <p:txBody>
          <a:bodyPr lIns="90488" tIns="44450" rIns="90488" bIns="4445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Jeff Pfeffer (Stanford) </a:t>
            </a:r>
            <a:r>
              <a:rPr lang="en-US" sz="4400" i="1" dirty="0">
                <a:solidFill>
                  <a:schemeClr val="accent1">
                    <a:satMod val="150000"/>
                  </a:schemeClr>
                </a:solidFill>
              </a:rPr>
              <a:t>Competitive Advantage </a:t>
            </a:r>
            <a:br>
              <a:rPr lang="en-US" sz="4400" i="1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400" i="1" dirty="0">
                <a:solidFill>
                  <a:schemeClr val="accent1">
                    <a:satMod val="150000"/>
                  </a:schemeClr>
                </a:solidFill>
              </a:rPr>
              <a:t>Through People</a:t>
            </a:r>
          </a:p>
        </p:txBody>
      </p:sp>
      <p:sp>
        <p:nvSpPr>
          <p:cNvPr id="66563" name="Rectangle 1027"/>
          <p:cNvSpPr>
            <a:spLocks noGrp="1" noChangeArrowheads="1"/>
          </p:cNvSpPr>
          <p:nvPr>
            <p:ph idx="1"/>
          </p:nvPr>
        </p:nvSpPr>
        <p:spPr>
          <a:xfrm>
            <a:off x="644758" y="3210611"/>
            <a:ext cx="7537917" cy="1954700"/>
          </a:xfrm>
        </p:spPr>
        <p:txBody>
          <a:bodyPr lIns="90488" tIns="44450" rIns="90488" bIns="44450"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dirty="0">
                <a:solidFill>
                  <a:schemeClr val="tx1"/>
                </a:solidFill>
                <a:latin typeface="+mn-lt"/>
              </a:rPr>
              <a:t>Selectivity in Recruiting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6BED5-07A9-4C8B-8B8B-E238E12F48B4}" type="slidenum">
              <a:rPr lang="en-US"/>
              <a:pPr>
                <a:defRPr/>
              </a:pPr>
              <a:t>53</a:t>
            </a:fld>
            <a:endParaRPr lang="en-US"/>
          </a:p>
        </p:txBody>
      </p:sp>
      <p:sp>
        <p:nvSpPr>
          <p:cNvPr id="66564" name="Rectangle 1028"/>
          <p:cNvSpPr>
            <a:spLocks noChangeArrowheads="1"/>
          </p:cNvSpPr>
          <p:nvPr/>
        </p:nvSpPr>
        <p:spPr bwMode="auto">
          <a:xfrm>
            <a:off x="509588" y="5888038"/>
            <a:ext cx="8226425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sz="1400" b="1" dirty="0">
                <a:latin typeface="Arial" pitchFamily="34" charset="0"/>
              </a:rPr>
              <a:t>Jeffrey Pfeffe</a:t>
            </a:r>
            <a:r>
              <a:rPr kumimoji="0" lang="en-US" sz="1400" dirty="0">
                <a:latin typeface="Arial" pitchFamily="34" charset="0"/>
              </a:rPr>
              <a:t>r, </a:t>
            </a:r>
            <a:r>
              <a:rPr kumimoji="0" lang="en-US" sz="1400" i="1" dirty="0">
                <a:latin typeface="Arial" pitchFamily="34" charset="0"/>
              </a:rPr>
              <a:t>Producing sustainable competitive advantage through the effective management of people</a:t>
            </a:r>
            <a:r>
              <a:rPr kumimoji="0" lang="en-US" sz="1400" dirty="0">
                <a:latin typeface="Arial" pitchFamily="34" charset="0"/>
              </a:rPr>
              <a:t>, </a:t>
            </a:r>
            <a:r>
              <a:rPr kumimoji="0" lang="en-US" sz="1400" i="1" dirty="0">
                <a:latin typeface="Arial" pitchFamily="34" charset="0"/>
              </a:rPr>
              <a:t>Competitive Advantage through People</a:t>
            </a:r>
            <a:r>
              <a:rPr kumimoji="0" lang="en-US" sz="1400" dirty="0">
                <a:latin typeface="Arial" pitchFamily="34" charset="0"/>
              </a:rPr>
              <a:t>, HBS Press, 1994, (AME, 1995, V. 9. N. 1</a:t>
            </a:r>
          </a:p>
        </p:txBody>
      </p:sp>
    </p:spTree>
  </p:cSld>
  <p:clrMapOvr>
    <a:masterClrMapping/>
  </p:clrMapOvr>
  <p:transition>
    <p:checker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85287" y="223276"/>
            <a:ext cx="8229600" cy="16002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SELECTION CRITERIA</a:t>
            </a:r>
          </a:p>
        </p:txBody>
      </p:sp>
      <p:sp>
        <p:nvSpPr>
          <p:cNvPr id="67587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823476"/>
            <a:ext cx="8229600" cy="430268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Problem solvers</a:t>
            </a:r>
          </a:p>
          <a:p>
            <a:r>
              <a:rPr lang="en-US" sz="3600" dirty="0">
                <a:solidFill>
                  <a:schemeClr val="tx1"/>
                </a:solidFill>
              </a:rPr>
              <a:t>Team players</a:t>
            </a:r>
          </a:p>
          <a:p>
            <a:r>
              <a:rPr lang="en-US" sz="3600" dirty="0">
                <a:solidFill>
                  <a:schemeClr val="tx1"/>
                </a:solidFill>
              </a:rPr>
              <a:t>Accept leadership responsibility</a:t>
            </a:r>
          </a:p>
          <a:p>
            <a:r>
              <a:rPr lang="en-US" sz="3600" dirty="0">
                <a:solidFill>
                  <a:schemeClr val="tx1"/>
                </a:solidFill>
              </a:rPr>
              <a:t>Effective communicators</a:t>
            </a:r>
          </a:p>
          <a:p>
            <a:r>
              <a:rPr lang="en-US" sz="3600" dirty="0">
                <a:solidFill>
                  <a:schemeClr val="tx1"/>
                </a:solidFill>
              </a:rPr>
              <a:t>Active learners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2B574A-032C-4B8C-AC0D-F25691F4F077}" type="slidenum">
              <a:rPr lang="en-US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  <p:transition>
    <p:checker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b">
            <a:normAutofit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Competitive Advantage </a:t>
            </a:r>
            <a:br>
              <a:rPr lang="en-US" sz="44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Through People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057400"/>
            <a:ext cx="7532688" cy="3352800"/>
          </a:xfrm>
        </p:spPr>
        <p:txBody>
          <a:bodyPr lIns="90488" tIns="44450" rIns="90488" bIns="44450"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Selectivity in Recruiting</a:t>
            </a:r>
          </a:p>
          <a:p>
            <a:r>
              <a:rPr lang="en-US" sz="3200" dirty="0">
                <a:solidFill>
                  <a:schemeClr val="tx1"/>
                </a:solidFill>
              </a:rPr>
              <a:t>Employment Security</a:t>
            </a:r>
          </a:p>
          <a:p>
            <a:r>
              <a:rPr lang="en-US" sz="3200" dirty="0">
                <a:solidFill>
                  <a:schemeClr val="tx1"/>
                </a:solidFill>
              </a:rPr>
              <a:t>High Wages</a:t>
            </a:r>
          </a:p>
          <a:p>
            <a:r>
              <a:rPr lang="en-US" sz="3200" dirty="0">
                <a:solidFill>
                  <a:schemeClr val="tx1"/>
                </a:solidFill>
              </a:rPr>
              <a:t>Incentive Pay</a:t>
            </a:r>
          </a:p>
          <a:p>
            <a:r>
              <a:rPr lang="en-US" sz="3200" dirty="0">
                <a:solidFill>
                  <a:schemeClr val="tx1"/>
                </a:solidFill>
              </a:rPr>
              <a:t>Employee Ownership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653156-68C3-480E-A38E-8A30E5DBDA92}" type="slidenum">
              <a:rPr lang="en-US"/>
              <a:pPr>
                <a:defRPr/>
              </a:pPr>
              <a:t>55</a:t>
            </a:fld>
            <a:endParaRPr lang="en-US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509588" y="5888038"/>
            <a:ext cx="8226425" cy="544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sz="1400">
                <a:latin typeface="Arial" pitchFamily="34" charset="0"/>
              </a:rPr>
              <a:t>Jeffrey Pfeffer, </a:t>
            </a:r>
            <a:r>
              <a:rPr kumimoji="0" lang="en-US" sz="1400" i="1">
                <a:latin typeface="Arial" pitchFamily="34" charset="0"/>
              </a:rPr>
              <a:t>Producing sustainable competitive advantage through the effective management of people</a:t>
            </a:r>
            <a:r>
              <a:rPr kumimoji="0" lang="en-US" sz="1400">
                <a:latin typeface="Arial" pitchFamily="34" charset="0"/>
              </a:rPr>
              <a:t>, </a:t>
            </a:r>
            <a:r>
              <a:rPr kumimoji="0" lang="en-US" sz="1400" i="1">
                <a:latin typeface="Arial" pitchFamily="34" charset="0"/>
              </a:rPr>
              <a:t>Competitive Advantage through People</a:t>
            </a:r>
            <a:r>
              <a:rPr kumimoji="0" lang="en-US" sz="1400">
                <a:latin typeface="Arial" pitchFamily="34" charset="0"/>
              </a:rPr>
              <a:t>, HBS Press, 1994, (AME, 1995, V. 9. N. 1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1143000"/>
          </a:xfrm>
        </p:spPr>
        <p:txBody>
          <a:bodyPr>
            <a:normAutofit fontScale="90000"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Competitive Advantage </a:t>
            </a:r>
            <a:br>
              <a:rPr lang="en-US" sz="44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Through People</a:t>
            </a:r>
          </a:p>
        </p:txBody>
      </p:sp>
      <p:sp>
        <p:nvSpPr>
          <p:cNvPr id="30723" name="Rectangle 1027"/>
          <p:cNvSpPr>
            <a:spLocks noGrp="1" noChangeArrowheads="1"/>
          </p:cNvSpPr>
          <p:nvPr>
            <p:ph idx="1"/>
          </p:nvPr>
        </p:nvSpPr>
        <p:spPr>
          <a:xfrm>
            <a:off x="1066800" y="1943100"/>
            <a:ext cx="7772400" cy="2971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Information Sharing</a:t>
            </a:r>
          </a:p>
          <a:p>
            <a:r>
              <a:rPr lang="en-US" sz="3600" dirty="0">
                <a:solidFill>
                  <a:schemeClr val="tx1"/>
                </a:solidFill>
              </a:rPr>
              <a:t>Participation and Empowerment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427B24-71F5-4682-81CE-E5A53C0A21AB}" type="slidenum">
              <a:rPr lang="en-US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>
            <a:normAutofit fontScale="90000"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Competitive Advantage </a:t>
            </a:r>
            <a:br>
              <a:rPr lang="en-US" sz="44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Through People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086078" cy="40386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Self-Managed Teams</a:t>
            </a:r>
          </a:p>
          <a:p>
            <a:r>
              <a:rPr lang="en-US" sz="3600" dirty="0">
                <a:solidFill>
                  <a:schemeClr val="tx1"/>
                </a:solidFill>
              </a:rPr>
              <a:t>Training and Skill Development</a:t>
            </a:r>
          </a:p>
          <a:p>
            <a:r>
              <a:rPr lang="en-US" sz="3600" dirty="0">
                <a:solidFill>
                  <a:schemeClr val="tx1"/>
                </a:solidFill>
              </a:rPr>
              <a:t>Cross Utilization and Training</a:t>
            </a:r>
          </a:p>
          <a:p>
            <a:r>
              <a:rPr lang="en-US" sz="3600" dirty="0">
                <a:solidFill>
                  <a:schemeClr val="tx1"/>
                </a:solidFill>
              </a:rPr>
              <a:t>Symbolic Egalitarianism</a:t>
            </a:r>
          </a:p>
          <a:p>
            <a:r>
              <a:rPr lang="en-US" sz="3600" dirty="0">
                <a:solidFill>
                  <a:schemeClr val="tx1"/>
                </a:solidFill>
              </a:rPr>
              <a:t>Wage Compression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2B19AE-566C-4617-90E9-214F65BB403E}" type="slidenum">
              <a:rPr lang="en-US"/>
              <a:pPr>
                <a:defRPr/>
              </a:pPr>
              <a:t>57</a:t>
            </a:fld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1143000"/>
          </a:xfrm>
        </p:spPr>
        <p:txBody>
          <a:bodyPr>
            <a:normAutofit fontScale="90000"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Competitive Advantage </a:t>
            </a:r>
            <a:br>
              <a:rPr lang="en-US" sz="44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sz="4400" dirty="0">
                <a:solidFill>
                  <a:schemeClr val="accent1">
                    <a:satMod val="150000"/>
                  </a:schemeClr>
                </a:solidFill>
              </a:rPr>
              <a:t>Through People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905000"/>
            <a:ext cx="6456363" cy="35814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Promotion from Within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5F21D-647C-41BF-9CEE-2E3D32FB007F}" type="slidenum">
              <a:rPr lang="en-US"/>
              <a:pPr>
                <a:defRPr/>
              </a:pPr>
              <a:t>58</a:t>
            </a:fld>
            <a:endParaRPr lang="en-US"/>
          </a:p>
        </p:txBody>
      </p:sp>
    </p:spTree>
  </p:cSld>
  <p:clrMapOvr>
    <a:masterClrMapping/>
  </p:clrMapOvr>
  <p:transition>
    <p:checker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Dumb Things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Smart Organizations Do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05000"/>
            <a:ext cx="8534400" cy="43434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Follow the crowd doing what they do.</a:t>
            </a:r>
          </a:p>
          <a:p>
            <a:r>
              <a:rPr lang="en-US" sz="3200" dirty="0">
                <a:solidFill>
                  <a:schemeClr val="tx1"/>
                </a:solidFill>
              </a:rPr>
              <a:t>Pressure careers to make the numbers and be mobile.</a:t>
            </a:r>
          </a:p>
          <a:p>
            <a:r>
              <a:rPr lang="en-US" sz="3200" dirty="0">
                <a:solidFill>
                  <a:schemeClr val="tx1"/>
                </a:solidFill>
              </a:rPr>
              <a:t>Rely too much on leaders making delegation difficult.</a:t>
            </a:r>
          </a:p>
          <a:p>
            <a:r>
              <a:rPr lang="en-US" sz="3200" dirty="0">
                <a:solidFill>
                  <a:schemeClr val="tx1"/>
                </a:solidFill>
              </a:rPr>
              <a:t>Reward financials and not development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5B2CFD-2E3A-4E2F-B054-754CB17DCE97}" type="slidenum">
              <a:rPr lang="en-US"/>
              <a:pPr>
                <a:defRPr/>
              </a:pPr>
              <a:t>59</a:t>
            </a:fld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252728"/>
          </a:xfrm>
        </p:spPr>
        <p:txBody>
          <a:bodyPr>
            <a:noAutofit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Dumb Things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Smart Organizations Do (2)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610600" cy="44958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Excessive focus on cost</a:t>
            </a:r>
          </a:p>
          <a:p>
            <a:r>
              <a:rPr lang="en-US" sz="3200" dirty="0">
                <a:solidFill>
                  <a:schemeClr val="tx1"/>
                </a:solidFill>
              </a:rPr>
              <a:t>Focus training on finance at the expense of HR development</a:t>
            </a:r>
          </a:p>
          <a:p>
            <a:r>
              <a:rPr lang="en-US" sz="3200" dirty="0">
                <a:solidFill>
                  <a:schemeClr val="tx1"/>
                </a:solidFill>
              </a:rPr>
              <a:t>Excessive focus on “knowing” rather than “learning.”</a:t>
            </a:r>
          </a:p>
          <a:p>
            <a:r>
              <a:rPr lang="en-US" sz="3200" dirty="0">
                <a:solidFill>
                  <a:schemeClr val="tx1"/>
                </a:solidFill>
              </a:rPr>
              <a:t>Focus on capital markets at the expense of other stakeholders.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5985CB-7B35-4035-AE22-677DE26F9EA2}" type="slidenum">
              <a:rPr lang="en-US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Learning Organizations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8534400" cy="4114800"/>
          </a:xfrm>
        </p:spPr>
        <p:txBody>
          <a:bodyPr>
            <a:normAutofit/>
          </a:bodyPr>
          <a:lstStyle/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chemeClr val="tx1"/>
                </a:solidFill>
              </a:rPr>
              <a:t>The organization learns from experiences and doesn’t repeat mistakes.</a:t>
            </a:r>
          </a:p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chemeClr val="tx1"/>
                </a:solidFill>
              </a:rPr>
              <a:t>When someone leaves, his or her knowledge remains.</a:t>
            </a:r>
          </a:p>
          <a:p>
            <a:pPr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chemeClr val="tx1"/>
                </a:solidFill>
              </a:rPr>
              <a:t>When a team completes a task, it distills and documents what it has learned.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91D70-CA74-4CD3-A96F-A62C6A7D8552}" type="slidenum">
              <a:rPr lang="en-US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848600" cy="1143000"/>
          </a:xfr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Learning Organizations (2)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828800"/>
            <a:ext cx="8763000" cy="4648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Knowledge generated in the organization is consolidated and distributed to all.</a:t>
            </a:r>
          </a:p>
          <a:p>
            <a:pPr>
              <a:lnSpc>
                <a:spcPct val="90000"/>
              </a:lnSpc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The organization systematically assesses future learning needs and plans to meet them.</a:t>
            </a:r>
          </a:p>
          <a:p>
            <a:pPr>
              <a:lnSpc>
                <a:spcPct val="90000"/>
              </a:lnSpc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The organization facilitates experimentation as a way to learn.</a:t>
            </a:r>
          </a:p>
          <a:p>
            <a:pPr>
              <a:lnSpc>
                <a:spcPct val="90000"/>
              </a:lnSpc>
              <a:buClr>
                <a:srgbClr val="CC33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The organization learns from other organizations how to learn.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AB5793-C6DB-4481-AC2F-56EF621D6FD2}" type="slidenum">
              <a:rPr lang="en-US"/>
              <a:pPr>
                <a:defRPr/>
              </a:pPr>
              <a:t>62</a:t>
            </a:fld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65C21-DEEF-DFB3-1F75-76E81E02E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28157-8033-3186-3722-B8E3A6769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AE5EA1-4FF2-BA45-C44D-83C24412D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CB2F1E-6D09-D283-9BFE-02F439DF2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91" y="609600"/>
            <a:ext cx="849445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937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A8B5D-78C2-58AE-D96D-FBA84224B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0348D-7BCF-8857-767F-57C837AE1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6723A3-FACB-03C7-B21D-5AD10E332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F71E-E504-4A73-A3F4-504CF5ED8072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pic>
        <p:nvPicPr>
          <p:cNvPr id="7" name="Picture 6" descr="Hands holding a small plant">
            <a:extLst>
              <a:ext uri="{FF2B5EF4-FFF2-40B4-BE49-F238E27FC236}">
                <a16:creationId xmlns:a16="http://schemas.microsoft.com/office/drawing/2014/main" id="{4D83EBFF-A675-2915-348F-C1D584D42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7" y="28903"/>
            <a:ext cx="457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80648D-D4F3-FD0B-A7C5-324CD4CD3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47295"/>
            <a:ext cx="4578577" cy="678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498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</a:rPr>
              <a:t>Choice Theory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1981200" cy="3206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© James G. Clawson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2250A-C155-4476-ADD8-722D41D704DF}" type="slidenum">
              <a:rPr lang="en-US"/>
              <a:pPr>
                <a:defRPr/>
              </a:pPr>
              <a:t>65</a:t>
            </a:fld>
            <a:endParaRPr lang="en-US"/>
          </a:p>
        </p:txBody>
      </p:sp>
      <p:sp>
        <p:nvSpPr>
          <p:cNvPr id="76803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2296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dirty="0">
                <a:latin typeface="Calibri" pitchFamily="34" charset="0"/>
                <a:cs typeface="Calibri" pitchFamily="34" charset="0"/>
              </a:rPr>
              <a:t>If you’re not getting what you want, what are you going to change?  </a:t>
            </a:r>
          </a:p>
          <a:p>
            <a:pPr algn="r"/>
            <a:r>
              <a:rPr lang="en-US" sz="3600" dirty="0">
                <a:latin typeface="Calibri" pitchFamily="34" charset="0"/>
                <a:cs typeface="Calibri" pitchFamily="34" charset="0"/>
              </a:rPr>
              <a:t>William </a:t>
            </a:r>
            <a:r>
              <a:rPr lang="en-US" sz="3600" dirty="0" err="1">
                <a:latin typeface="Calibri" pitchFamily="34" charset="0"/>
                <a:cs typeface="Calibri" pitchFamily="34" charset="0"/>
              </a:rPr>
              <a:t>Glasser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  <a:p>
            <a:endParaRPr lang="en-US" sz="3600" dirty="0">
              <a:latin typeface="Calibri" pitchFamily="34" charset="0"/>
              <a:cs typeface="Calibri" pitchFamily="34" charset="0"/>
            </a:endParaRPr>
          </a:p>
          <a:p>
            <a:r>
              <a:rPr lang="en-US" sz="3600" dirty="0">
                <a:latin typeface="Calibri" pitchFamily="34" charset="0"/>
                <a:cs typeface="Calibri" pitchFamily="34" charset="0"/>
              </a:rPr>
              <a:t>It’s crazy to expect different results while you continue doing the same thing.   </a:t>
            </a:r>
          </a:p>
          <a:p>
            <a:pPr algn="r"/>
            <a:r>
              <a:rPr lang="en-US" sz="3600" dirty="0">
                <a:latin typeface="Calibri" pitchFamily="34" charset="0"/>
                <a:cs typeface="Calibri" pitchFamily="34" charset="0"/>
              </a:rPr>
              <a:t>Albert Einstein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2800" y="381000"/>
            <a:ext cx="1524000" cy="1476375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68363" y="542925"/>
            <a:ext cx="1774825" cy="1701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09600" y="838200"/>
            <a:ext cx="1774825" cy="1701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42950" y="696913"/>
            <a:ext cx="1774825" cy="1701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282700" y="227013"/>
            <a:ext cx="1774825" cy="1701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3081" name="Oval 9"/>
          <p:cNvSpPr>
            <a:spLocks noChangeArrowheads="1"/>
          </p:cNvSpPr>
          <p:nvPr/>
        </p:nvSpPr>
        <p:spPr bwMode="auto">
          <a:xfrm>
            <a:off x="1295400" y="239713"/>
            <a:ext cx="1754188" cy="1676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pic>
        <p:nvPicPr>
          <p:cNvPr id="3082" name="Picture 11" descr="C:\Documents and Settings\ILRUser\Application Data\Microsoft\Media Catalog\Downloaded Clips\cl7\bd19824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05400"/>
            <a:ext cx="1162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Rectangle 12"/>
          <p:cNvSpPr>
            <a:spLocks noChangeArrowheads="1"/>
          </p:cNvSpPr>
          <p:nvPr/>
        </p:nvSpPr>
        <p:spPr bwMode="auto">
          <a:xfrm>
            <a:off x="7239000" y="5638800"/>
            <a:ext cx="914400" cy="914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3084" name="Rectangle 13"/>
          <p:cNvSpPr>
            <a:spLocks noChangeArrowheads="1"/>
          </p:cNvSpPr>
          <p:nvPr/>
        </p:nvSpPr>
        <p:spPr bwMode="auto">
          <a:xfrm>
            <a:off x="7391400" y="5410200"/>
            <a:ext cx="914400" cy="914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3085" name="Rectangle 14"/>
          <p:cNvSpPr>
            <a:spLocks noChangeArrowheads="1"/>
          </p:cNvSpPr>
          <p:nvPr/>
        </p:nvSpPr>
        <p:spPr bwMode="auto">
          <a:xfrm>
            <a:off x="7924800" y="4876800"/>
            <a:ext cx="914400" cy="914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3086" name="Oval 15"/>
          <p:cNvSpPr>
            <a:spLocks noChangeArrowheads="1"/>
          </p:cNvSpPr>
          <p:nvPr/>
        </p:nvSpPr>
        <p:spPr bwMode="auto">
          <a:xfrm>
            <a:off x="7086600" y="5029200"/>
            <a:ext cx="1905000" cy="1676400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3087" name="Rectangle 16"/>
          <p:cNvSpPr>
            <a:spLocks noChangeArrowheads="1"/>
          </p:cNvSpPr>
          <p:nvPr/>
        </p:nvSpPr>
        <p:spPr bwMode="auto">
          <a:xfrm>
            <a:off x="1981200" y="2743200"/>
            <a:ext cx="48958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b="1" i="1">
                <a:solidFill>
                  <a:schemeClr val="tx2"/>
                </a:solidFill>
              </a:rPr>
              <a:t>TALENT MANAGEMENT:</a:t>
            </a:r>
          </a:p>
          <a:p>
            <a:pPr algn="ctr" eaLnBrk="0" hangingPunct="0"/>
            <a:r>
              <a:rPr lang="en-US" sz="2800" b="1" i="1">
                <a:solidFill>
                  <a:schemeClr val="tx2"/>
                </a:solidFill>
              </a:rPr>
              <a:t>Competing Through People</a:t>
            </a:r>
          </a:p>
        </p:txBody>
      </p:sp>
      <p:sp>
        <p:nvSpPr>
          <p:cNvPr id="3088" name="Line 17"/>
          <p:cNvSpPr>
            <a:spLocks noChangeShapeType="1"/>
          </p:cNvSpPr>
          <p:nvPr/>
        </p:nvSpPr>
        <p:spPr bwMode="auto">
          <a:xfrm flipV="1">
            <a:off x="8534400" y="533400"/>
            <a:ext cx="0" cy="434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9" name="Line 18"/>
          <p:cNvSpPr>
            <a:spLocks noChangeShapeType="1"/>
          </p:cNvSpPr>
          <p:nvPr/>
        </p:nvSpPr>
        <p:spPr bwMode="auto">
          <a:xfrm flipH="1" flipV="1">
            <a:off x="3048000" y="533400"/>
            <a:ext cx="5486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B1B3AB-EDE0-102B-BB0E-DBA7EF57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2A8D71-A1D8-CED1-201D-C660924F0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96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61468" y="1702447"/>
            <a:ext cx="8229599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/>
              <a:t>A good hockey player skates to where the puck is.  A great hockey player plays where the puck is going to be.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/>
              <a:t>				--Wayne Gretzky</a:t>
            </a:r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457200" y="3930650"/>
            <a:ext cx="82296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/>
              <a:t>We have to stop thinking of talent management as filling jobs, and start thinking of it as creating the competitive capability of the enterprise for tomorrow.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/>
              <a:t>				--John Hofmeister, Shell</a:t>
            </a:r>
          </a:p>
        </p:txBody>
      </p:sp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1447800" y="717242"/>
            <a:ext cx="559973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Talent Management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3F19E5-B0A4-5D24-F7F9-0EFEE3E16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CD5079-0BC3-EAC0-ACFA-F3612DD06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5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779952" y="602159"/>
            <a:ext cx="514435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4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Talent Management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04800" y="1752600"/>
            <a:ext cx="8458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2800" dirty="0">
                <a:latin typeface="Arial Unicode MS" pitchFamily="34" charset="-128"/>
              </a:rPr>
              <a:t>“Companies that invest in human capital, work to develop and retain valued employees, and measure and hold people accountable for that investment have a powerful competitive advantage.”</a:t>
            </a:r>
          </a:p>
          <a:p>
            <a:endParaRPr lang="en-US" sz="1800" dirty="0">
              <a:solidFill>
                <a:schemeClr val="tx2"/>
              </a:solidFill>
              <a:latin typeface="Arial Unicode MS" pitchFamily="34" charset="-128"/>
            </a:endParaRPr>
          </a:p>
          <a:p>
            <a:r>
              <a:rPr lang="en-US" sz="1800" dirty="0">
                <a:solidFill>
                  <a:schemeClr val="tx2"/>
                </a:solidFill>
                <a:latin typeface="Arial Unicode MS" pitchFamily="34" charset="-128"/>
              </a:rPr>
              <a:t>		                 --J. Randall McDonald, IBM</a:t>
            </a:r>
            <a:endParaRPr lang="en-US" sz="4000" dirty="0">
              <a:solidFill>
                <a:schemeClr val="tx2"/>
              </a:solidFill>
              <a:latin typeface="Arial Unicode MS" pitchFamily="34" charset="-128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77E342-53F5-CB40-C7ED-833A3DAC0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BBF00-C18E-4A1E-0C0E-764537105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299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2438400" y="1735311"/>
            <a:ext cx="4038600" cy="4114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43200" y="2040111"/>
            <a:ext cx="3429000" cy="3505200"/>
          </a:xfrm>
          <a:prstGeom prst="ellips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086100" y="2397299"/>
            <a:ext cx="2743200" cy="2819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390900" y="2697336"/>
            <a:ext cx="2133600" cy="2184400"/>
          </a:xfrm>
          <a:prstGeom prst="ellips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695700" y="3030711"/>
            <a:ext cx="1524000" cy="152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446338" y="3754611"/>
            <a:ext cx="4025900" cy="5873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 flipH="1">
            <a:off x="2386806" y="3777630"/>
            <a:ext cx="4144963" cy="3492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V="1">
            <a:off x="3010694" y="2358405"/>
            <a:ext cx="2921000" cy="286226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2998788" y="2370311"/>
            <a:ext cx="2921000" cy="283845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4000500" y="3335511"/>
            <a:ext cx="914400" cy="914400"/>
          </a:xfrm>
          <a:prstGeom prst="ellips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7" name="Straight Connector 46"/>
          <p:cNvCxnSpPr>
            <a:endCxn id="39" idx="0"/>
          </p:cNvCxnSpPr>
          <p:nvPr/>
        </p:nvCxnSpPr>
        <p:spPr>
          <a:xfrm rot="5400000" flipH="1" flipV="1">
            <a:off x="3510756" y="2974355"/>
            <a:ext cx="776288" cy="279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39" idx="0"/>
            <a:endCxn id="41" idx="0"/>
          </p:cNvCxnSpPr>
          <p:nvPr/>
        </p:nvCxnSpPr>
        <p:spPr>
          <a:xfrm rot="5400000" flipH="1" flipV="1">
            <a:off x="4267200" y="1887711"/>
            <a:ext cx="609600" cy="1066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1" idx="3"/>
            <a:endCxn id="42" idx="0"/>
          </p:cNvCxnSpPr>
          <p:nvPr/>
        </p:nvCxnSpPr>
        <p:spPr>
          <a:xfrm>
            <a:off x="5181600" y="2192511"/>
            <a:ext cx="11430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2" idx="2"/>
          </p:cNvCxnSpPr>
          <p:nvPr/>
        </p:nvCxnSpPr>
        <p:spPr>
          <a:xfrm rot="5400000">
            <a:off x="5563395" y="3868117"/>
            <a:ext cx="1522412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endCxn id="45" idx="3"/>
          </p:cNvCxnSpPr>
          <p:nvPr/>
        </p:nvCxnSpPr>
        <p:spPr>
          <a:xfrm rot="10800000" flipV="1">
            <a:off x="5105400" y="4654724"/>
            <a:ext cx="1219200" cy="4333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45" idx="1"/>
            <a:endCxn id="44" idx="1"/>
          </p:cNvCxnSpPr>
          <p:nvPr/>
        </p:nvCxnSpPr>
        <p:spPr>
          <a:xfrm rot="10800000">
            <a:off x="4114800" y="4478511"/>
            <a:ext cx="8382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4" idx="1"/>
            <a:endCxn id="40" idx="1"/>
          </p:cNvCxnSpPr>
          <p:nvPr/>
        </p:nvCxnSpPr>
        <p:spPr>
          <a:xfrm rot="10800000">
            <a:off x="3124200" y="4402311"/>
            <a:ext cx="990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40" idx="1"/>
          </p:cNvCxnSpPr>
          <p:nvPr/>
        </p:nvCxnSpPr>
        <p:spPr>
          <a:xfrm rot="10800000" flipH="1">
            <a:off x="3124200" y="3526011"/>
            <a:ext cx="600075" cy="876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657600" y="3411711"/>
            <a:ext cx="173038" cy="1746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962400" y="2725911"/>
            <a:ext cx="1524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124200" y="4326111"/>
            <a:ext cx="1524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029200" y="2116311"/>
            <a:ext cx="1524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248400" y="2954511"/>
            <a:ext cx="1524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248400" y="4554711"/>
            <a:ext cx="1524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114800" y="4402311"/>
            <a:ext cx="1524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953000" y="5011911"/>
            <a:ext cx="1524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16" name="Rectangle 86"/>
          <p:cNvSpPr>
            <a:spLocks noChangeArrowheads="1"/>
          </p:cNvSpPr>
          <p:nvPr/>
        </p:nvSpPr>
        <p:spPr bwMode="auto">
          <a:xfrm>
            <a:off x="5334000" y="1066800"/>
            <a:ext cx="1875251" cy="892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Sourcing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      - recruitment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      - selection</a:t>
            </a:r>
          </a:p>
        </p:txBody>
      </p:sp>
      <p:sp>
        <p:nvSpPr>
          <p:cNvPr id="12317" name="Rectangle 87"/>
          <p:cNvSpPr>
            <a:spLocks noChangeArrowheads="1"/>
          </p:cNvSpPr>
          <p:nvPr/>
        </p:nvSpPr>
        <p:spPr bwMode="auto">
          <a:xfrm>
            <a:off x="6538586" y="2522145"/>
            <a:ext cx="21336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Assimilation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 -on boarding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 -orientation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 - culture mentoring</a:t>
            </a:r>
          </a:p>
        </p:txBody>
      </p:sp>
      <p:sp>
        <p:nvSpPr>
          <p:cNvPr id="12318" name="Rectangle 88"/>
          <p:cNvSpPr>
            <a:spLocks noChangeArrowheads="1"/>
          </p:cNvSpPr>
          <p:nvPr/>
        </p:nvSpPr>
        <p:spPr bwMode="auto">
          <a:xfrm>
            <a:off x="6553200" y="4382467"/>
            <a:ext cx="211898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Development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- training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- coaching</a:t>
            </a:r>
          </a:p>
        </p:txBody>
      </p:sp>
      <p:sp>
        <p:nvSpPr>
          <p:cNvPr id="12319" name="Rectangle 89"/>
          <p:cNvSpPr>
            <a:spLocks noChangeArrowheads="1"/>
          </p:cNvSpPr>
          <p:nvPr/>
        </p:nvSpPr>
        <p:spPr bwMode="auto">
          <a:xfrm>
            <a:off x="5334000" y="5621511"/>
            <a:ext cx="32004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Career Management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 - assignment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 - path planning</a:t>
            </a: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20" name="Rectangle 90"/>
          <p:cNvSpPr>
            <a:spLocks noChangeArrowheads="1"/>
          </p:cNvSpPr>
          <p:nvPr/>
        </p:nvSpPr>
        <p:spPr bwMode="auto">
          <a:xfrm>
            <a:off x="381000" y="5621511"/>
            <a:ext cx="35814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Performance Management</a:t>
            </a:r>
          </a:p>
          <a:p>
            <a:pPr algn="r"/>
            <a:r>
              <a:rPr lang="en-US" sz="1400" dirty="0">
                <a:latin typeface="Calibri" pitchFamily="34" charset="0"/>
                <a:cs typeface="Calibri" pitchFamily="34" charset="0"/>
              </a:rPr>
              <a:t>        - assessment</a:t>
            </a:r>
          </a:p>
          <a:p>
            <a:pPr algn="r"/>
            <a:r>
              <a:rPr lang="en-US" sz="1400" dirty="0">
                <a:latin typeface="Calibri" pitchFamily="34" charset="0"/>
                <a:cs typeface="Calibri" pitchFamily="34" charset="0"/>
              </a:rPr>
              <a:t>        - goal setting</a:t>
            </a:r>
          </a:p>
          <a:p>
            <a:pPr algn="r"/>
            <a:r>
              <a:rPr lang="en-US" sz="1400" dirty="0">
                <a:latin typeface="Calibri" pitchFamily="34" charset="0"/>
                <a:cs typeface="Calibri" pitchFamily="34" charset="0"/>
              </a:rPr>
              <a:t>        - feedback</a:t>
            </a:r>
          </a:p>
        </p:txBody>
      </p:sp>
      <p:sp>
        <p:nvSpPr>
          <p:cNvPr id="12321" name="Rectangle 91"/>
          <p:cNvSpPr>
            <a:spLocks noChangeArrowheads="1"/>
          </p:cNvSpPr>
          <p:nvPr/>
        </p:nvSpPr>
        <p:spPr bwMode="auto">
          <a:xfrm>
            <a:off x="1295400" y="4480892"/>
            <a:ext cx="1524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Rewards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- pay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- recognition</a:t>
            </a:r>
          </a:p>
        </p:txBody>
      </p:sp>
      <p:sp>
        <p:nvSpPr>
          <p:cNvPr id="12322" name="Rectangle 92"/>
          <p:cNvSpPr>
            <a:spLocks noChangeArrowheads="1"/>
          </p:cNvSpPr>
          <p:nvPr/>
        </p:nvSpPr>
        <p:spPr bwMode="auto">
          <a:xfrm>
            <a:off x="914400" y="2629867"/>
            <a:ext cx="1905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Engagement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 - attitudes</a:t>
            </a:r>
          </a:p>
          <a:p>
            <a:r>
              <a:rPr lang="en-US" sz="1400" dirty="0">
                <a:latin typeface="Calibri" pitchFamily="34" charset="0"/>
                <a:cs typeface="Calibri" pitchFamily="34" charset="0"/>
              </a:rPr>
              <a:t>       - behavior</a:t>
            </a:r>
          </a:p>
        </p:txBody>
      </p:sp>
      <p:sp>
        <p:nvSpPr>
          <p:cNvPr id="12323" name="Rectangle 95"/>
          <p:cNvSpPr>
            <a:spLocks noChangeArrowheads="1"/>
          </p:cNvSpPr>
          <p:nvPr/>
        </p:nvSpPr>
        <p:spPr bwMode="auto">
          <a:xfrm>
            <a:off x="2057400" y="1506711"/>
            <a:ext cx="1524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Retention</a:t>
            </a:r>
          </a:p>
          <a:p>
            <a:r>
              <a:rPr lang="en-US" sz="1400">
                <a:latin typeface="Calibri" pitchFamily="34" charset="0"/>
                <a:cs typeface="Calibri" pitchFamily="34" charset="0"/>
              </a:rPr>
              <a:t>     - turnover</a:t>
            </a:r>
          </a:p>
          <a:p>
            <a:r>
              <a:rPr lang="en-US" sz="1400">
                <a:latin typeface="Calibri" pitchFamily="34" charset="0"/>
                <a:cs typeface="Calibri" pitchFamily="34" charset="0"/>
              </a:rPr>
              <a:t>- value prop</a:t>
            </a:r>
          </a:p>
        </p:txBody>
      </p:sp>
      <p:cxnSp>
        <p:nvCxnSpPr>
          <p:cNvPr id="69" name="Straight Connector 68"/>
          <p:cNvCxnSpPr>
            <a:stCxn id="42" idx="0"/>
          </p:cNvCxnSpPr>
          <p:nvPr/>
        </p:nvCxnSpPr>
        <p:spPr>
          <a:xfrm rot="16200000" flipV="1">
            <a:off x="5219700" y="1849611"/>
            <a:ext cx="1066800" cy="1143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0800000">
            <a:off x="3733800" y="1887711"/>
            <a:ext cx="1447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0800000" flipV="1">
            <a:off x="2667000" y="1887711"/>
            <a:ext cx="1066800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5400000" flipH="1" flipV="1">
            <a:off x="1752600" y="3733800"/>
            <a:ext cx="1752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2590800" y="4630911"/>
            <a:ext cx="1062038" cy="10334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3652838" y="5675486"/>
            <a:ext cx="1528762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0800000" flipV="1">
            <a:off x="5181600" y="4607099"/>
            <a:ext cx="1166813" cy="10906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11" name="Rectangle 4"/>
          <p:cNvSpPr>
            <a:spLocks noChangeArrowheads="1"/>
          </p:cNvSpPr>
          <p:nvPr/>
        </p:nvSpPr>
        <p:spPr bwMode="auto">
          <a:xfrm>
            <a:off x="647699" y="152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Arial Unicode MS" pitchFamily="34" charset="-128"/>
              </a:rPr>
              <a:t>BUILDING FUNCTIONALITY</a:t>
            </a:r>
          </a:p>
        </p:txBody>
      </p:sp>
      <p:sp>
        <p:nvSpPr>
          <p:cNvPr id="7212" name="Rectangle 45"/>
          <p:cNvSpPr>
            <a:spLocks noChangeArrowheads="1"/>
          </p:cNvSpPr>
          <p:nvPr/>
        </p:nvSpPr>
        <p:spPr bwMode="auto">
          <a:xfrm>
            <a:off x="3352800" y="6553200"/>
            <a:ext cx="23622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sz="1100" dirty="0"/>
              <a:t>Source: Ready &amp; Conger (2007)</a:t>
            </a:r>
          </a:p>
        </p:txBody>
      </p:sp>
      <p:sp>
        <p:nvSpPr>
          <p:cNvPr id="7213" name="TextBox 49"/>
          <p:cNvSpPr txBox="1">
            <a:spLocks noChangeArrowheads="1"/>
          </p:cNvSpPr>
          <p:nvPr/>
        </p:nvSpPr>
        <p:spPr bwMode="auto">
          <a:xfrm>
            <a:off x="4957763" y="3411711"/>
            <a:ext cx="17892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latin typeface="Calibri" pitchFamily="34" charset="0"/>
                <a:cs typeface="Calibri" pitchFamily="34" charset="0"/>
              </a:rPr>
              <a:t>1   2   3   4   5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249E1D-CA56-D16B-ED4C-CBEC78ED7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9C01D-F277-32B3-FA10-3B575C4E2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13506E-6 L -0.03333 -0.13321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666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86309E-7 L 0.01667 0.08881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444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5143E-6 L -0.05834 0.17762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8881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29325E-6 L -0.06667 0.03331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166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13506E-6 L -0.125 -0.0888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444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8.0481E-7 L 0.00833 -0.0444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-2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12316" grpId="0" animBg="1"/>
      <p:bldP spid="12317" grpId="0"/>
      <p:bldP spid="12318" grpId="0"/>
      <p:bldP spid="12319" grpId="0"/>
      <p:bldP spid="12320" grpId="0"/>
      <p:bldP spid="12321" grpId="0"/>
      <p:bldP spid="12322" grpId="0"/>
      <p:bldP spid="1232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9"/>
          <p:cNvGrpSpPr>
            <a:grpSpLocks/>
          </p:cNvGrpSpPr>
          <p:nvPr/>
        </p:nvGrpSpPr>
        <p:grpSpPr bwMode="auto">
          <a:xfrm>
            <a:off x="304800" y="152400"/>
            <a:ext cx="8305800" cy="6550457"/>
            <a:chOff x="304800" y="446096"/>
            <a:chExt cx="8305800" cy="6549739"/>
          </a:xfrm>
        </p:grpSpPr>
        <p:sp>
          <p:nvSpPr>
            <p:cNvPr id="8206" name="Rectangle 89"/>
            <p:cNvSpPr>
              <a:spLocks noChangeArrowheads="1"/>
            </p:cNvSpPr>
            <p:nvPr/>
          </p:nvSpPr>
          <p:spPr bwMode="auto">
            <a:xfrm>
              <a:off x="5334000" y="5780088"/>
              <a:ext cx="2438400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tx2"/>
                  </a:solidFill>
                </a:rPr>
                <a:t>Career Management</a:t>
              </a:r>
            </a:p>
            <a:p>
              <a:r>
                <a:rPr lang="en-US" sz="1400"/>
                <a:t>       - assignment</a:t>
              </a:r>
            </a:p>
            <a:p>
              <a:r>
                <a:rPr lang="en-US" sz="1400"/>
                <a:t>       - path planning</a:t>
              </a:r>
            </a:p>
            <a:p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438400" y="1893738"/>
              <a:ext cx="4038600" cy="411434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743200" y="2198504"/>
              <a:ext cx="3429000" cy="3504815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086100" y="2555653"/>
              <a:ext cx="2743200" cy="28190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390900" y="2855657"/>
              <a:ext cx="2133600" cy="2184160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695700" y="3188995"/>
              <a:ext cx="1524000" cy="152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 flipV="1">
              <a:off x="2446338" y="3912816"/>
              <a:ext cx="4025900" cy="58732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16200000" flipH="1">
              <a:off x="2387033" y="3935831"/>
              <a:ext cx="4144508" cy="3492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3010854" y="2516606"/>
              <a:ext cx="2920680" cy="2862262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2998948" y="2528512"/>
              <a:ext cx="2920680" cy="283845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Oval 1"/>
            <p:cNvSpPr/>
            <p:nvPr/>
          </p:nvSpPr>
          <p:spPr>
            <a:xfrm>
              <a:off x="4000500" y="3493762"/>
              <a:ext cx="914400" cy="914300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3" name="Straight Connector 52"/>
            <p:cNvCxnSpPr>
              <a:stCxn id="42" idx="2"/>
            </p:cNvCxnSpPr>
            <p:nvPr/>
          </p:nvCxnSpPr>
          <p:spPr>
            <a:xfrm rot="5400000">
              <a:off x="5563479" y="4026309"/>
              <a:ext cx="1522245" cy="3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2590800" y="2971532"/>
              <a:ext cx="173038" cy="17460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657600" y="1981041"/>
              <a:ext cx="152400" cy="15238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514600" y="4723940"/>
              <a:ext cx="152400" cy="15238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105400" y="1981041"/>
              <a:ext cx="152400" cy="15238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248400" y="3112804"/>
              <a:ext cx="152400" cy="15238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248400" y="4712828"/>
              <a:ext cx="152400" cy="15238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657600" y="5790623"/>
              <a:ext cx="152400" cy="15238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105400" y="5790623"/>
              <a:ext cx="152400" cy="15238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226" name="Rectangle 86"/>
            <p:cNvSpPr>
              <a:spLocks noChangeArrowheads="1"/>
            </p:cNvSpPr>
            <p:nvPr/>
          </p:nvSpPr>
          <p:spPr bwMode="auto">
            <a:xfrm>
              <a:off x="5886451" y="1512780"/>
              <a:ext cx="1733549" cy="8924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</a:rPr>
                <a:t>Sourcing</a:t>
              </a:r>
            </a:p>
            <a:p>
              <a:r>
                <a:rPr lang="en-US" sz="1400" dirty="0"/>
                <a:t>            - recruitment</a:t>
              </a:r>
            </a:p>
            <a:p>
              <a:r>
                <a:rPr lang="en-US" sz="1400" dirty="0"/>
                <a:t>            - selection</a:t>
              </a:r>
            </a:p>
          </p:txBody>
        </p:sp>
        <p:sp>
          <p:nvSpPr>
            <p:cNvPr id="8227" name="Rectangle 87"/>
            <p:cNvSpPr>
              <a:spLocks noChangeArrowheads="1"/>
            </p:cNvSpPr>
            <p:nvPr/>
          </p:nvSpPr>
          <p:spPr bwMode="auto">
            <a:xfrm>
              <a:off x="6477000" y="3036888"/>
              <a:ext cx="21336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tx2"/>
                  </a:solidFill>
                </a:rPr>
                <a:t>Assimilation</a:t>
              </a:r>
            </a:p>
            <a:p>
              <a:r>
                <a:rPr lang="en-US" sz="1400"/>
                <a:t>       -on boarding</a:t>
              </a:r>
            </a:p>
            <a:p>
              <a:r>
                <a:rPr lang="en-US" sz="1400"/>
                <a:t>       -orientation</a:t>
              </a:r>
            </a:p>
            <a:p>
              <a:r>
                <a:rPr lang="en-US" sz="1400"/>
                <a:t>       -culture mentoring</a:t>
              </a:r>
            </a:p>
          </p:txBody>
        </p:sp>
        <p:sp>
          <p:nvSpPr>
            <p:cNvPr id="8228" name="Rectangle 88"/>
            <p:cNvSpPr>
              <a:spLocks noChangeArrowheads="1"/>
            </p:cNvSpPr>
            <p:nvPr/>
          </p:nvSpPr>
          <p:spPr bwMode="auto">
            <a:xfrm>
              <a:off x="6477000" y="4637088"/>
              <a:ext cx="1828800" cy="80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tx2"/>
                  </a:solidFill>
                </a:rPr>
                <a:t>Development</a:t>
              </a:r>
            </a:p>
            <a:p>
              <a:r>
                <a:rPr lang="en-US" sz="1400"/>
                <a:t>      - training</a:t>
              </a:r>
            </a:p>
            <a:p>
              <a:r>
                <a:rPr lang="en-US" sz="1400"/>
                <a:t>      - coaching</a:t>
              </a:r>
            </a:p>
          </p:txBody>
        </p:sp>
        <p:sp>
          <p:nvSpPr>
            <p:cNvPr id="8229" name="Rectangle 90"/>
            <p:cNvSpPr>
              <a:spLocks noChangeArrowheads="1"/>
            </p:cNvSpPr>
            <p:nvPr/>
          </p:nvSpPr>
          <p:spPr bwMode="auto">
            <a:xfrm>
              <a:off x="304800" y="5887961"/>
              <a:ext cx="3429000" cy="1107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</a:rPr>
                <a:t>Performance Management</a:t>
              </a:r>
            </a:p>
            <a:p>
              <a:pPr algn="r"/>
              <a:r>
                <a:rPr lang="en-US" sz="1400" dirty="0"/>
                <a:t>        - appraisal</a:t>
              </a:r>
            </a:p>
            <a:p>
              <a:pPr algn="r"/>
              <a:r>
                <a:rPr lang="en-US" sz="1400" dirty="0"/>
                <a:t>        - goal setting</a:t>
              </a:r>
            </a:p>
            <a:p>
              <a:pPr algn="r"/>
              <a:r>
                <a:rPr lang="en-US" sz="1400" dirty="0"/>
                <a:t>        - feedback</a:t>
              </a:r>
            </a:p>
          </p:txBody>
        </p:sp>
        <p:sp>
          <p:nvSpPr>
            <p:cNvPr id="8230" name="Rectangle 91"/>
            <p:cNvSpPr>
              <a:spLocks noChangeArrowheads="1"/>
            </p:cNvSpPr>
            <p:nvPr/>
          </p:nvSpPr>
          <p:spPr bwMode="auto">
            <a:xfrm>
              <a:off x="1295400" y="4560888"/>
              <a:ext cx="1524000" cy="80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tx2"/>
                  </a:solidFill>
                </a:rPr>
                <a:t>Rewards</a:t>
              </a:r>
            </a:p>
            <a:p>
              <a:r>
                <a:rPr lang="en-US" sz="1400"/>
                <a:t>     - pay</a:t>
              </a:r>
            </a:p>
            <a:p>
              <a:r>
                <a:rPr lang="en-US" sz="1400"/>
                <a:t>     - recognition</a:t>
              </a:r>
            </a:p>
          </p:txBody>
        </p:sp>
        <p:sp>
          <p:nvSpPr>
            <p:cNvPr id="8231" name="Rectangle 92"/>
            <p:cNvSpPr>
              <a:spLocks noChangeArrowheads="1"/>
            </p:cNvSpPr>
            <p:nvPr/>
          </p:nvSpPr>
          <p:spPr bwMode="auto">
            <a:xfrm>
              <a:off x="990600" y="2884488"/>
              <a:ext cx="1905000" cy="80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tx2"/>
                  </a:solidFill>
                </a:rPr>
                <a:t>Engagement</a:t>
              </a:r>
            </a:p>
            <a:p>
              <a:r>
                <a:rPr lang="en-US" sz="1400"/>
                <a:t>       - attitudes</a:t>
              </a:r>
            </a:p>
            <a:p>
              <a:r>
                <a:rPr lang="en-US" sz="1400"/>
                <a:t>       - behavior</a:t>
              </a:r>
            </a:p>
          </p:txBody>
        </p:sp>
        <p:sp>
          <p:nvSpPr>
            <p:cNvPr id="8232" name="Rectangle 95"/>
            <p:cNvSpPr>
              <a:spLocks noChangeArrowheads="1"/>
            </p:cNvSpPr>
            <p:nvPr/>
          </p:nvSpPr>
          <p:spPr bwMode="auto">
            <a:xfrm>
              <a:off x="1524000" y="1512780"/>
              <a:ext cx="1524000" cy="8924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</a:rPr>
                <a:t>Retention</a:t>
              </a:r>
            </a:p>
            <a:p>
              <a:pPr algn="r"/>
              <a:r>
                <a:rPr lang="en-US" sz="1400" dirty="0"/>
                <a:t>     - turnover</a:t>
              </a:r>
            </a:p>
            <a:p>
              <a:pPr algn="r"/>
              <a:r>
                <a:rPr lang="en-US" sz="1400" dirty="0"/>
                <a:t>- value prop</a:t>
              </a:r>
            </a:p>
          </p:txBody>
        </p:sp>
        <p:cxnSp>
          <p:nvCxnSpPr>
            <p:cNvPr id="69" name="Straight Connector 68"/>
            <p:cNvCxnSpPr>
              <a:stCxn id="42" idx="0"/>
            </p:cNvCxnSpPr>
            <p:nvPr/>
          </p:nvCxnSpPr>
          <p:spPr>
            <a:xfrm rot="16200000" flipV="1">
              <a:off x="5219759" y="2007962"/>
              <a:ext cx="1066683" cy="1143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3733800" y="2046121"/>
              <a:ext cx="1447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0800000" flipV="1">
              <a:off x="2667000" y="2046121"/>
              <a:ext cx="1066800" cy="9904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 flipH="1" flipV="1">
              <a:off x="1752696" y="3950908"/>
              <a:ext cx="1752408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590800" y="4789020"/>
              <a:ext cx="1062038" cy="10333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3652838" y="5833480"/>
              <a:ext cx="1528762" cy="222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10800000" flipV="1">
              <a:off x="5181600" y="4765211"/>
              <a:ext cx="1166813" cy="10904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40" name="Rectangle 4"/>
            <p:cNvSpPr>
              <a:spLocks noChangeArrowheads="1"/>
            </p:cNvSpPr>
            <p:nvPr/>
          </p:nvSpPr>
          <p:spPr bwMode="auto">
            <a:xfrm>
              <a:off x="685800" y="446096"/>
              <a:ext cx="77724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3600" u="sng" dirty="0">
                  <a:solidFill>
                    <a:schemeClr val="tx2"/>
                  </a:solidFill>
                  <a:latin typeface="Arial Unicode MS" pitchFamily="34" charset="-128"/>
                </a:rPr>
                <a:t>BUILDING FUNCTIONALITY</a:t>
              </a:r>
            </a:p>
          </p:txBody>
        </p:sp>
      </p:grp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067CFA3-ADE6-6612-D17C-17D4887AF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FDEB565-C524-5F6E-87B5-D03AEFA10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.25833 -0.228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8A1053-E88A-4C86-AA6A-B5CE2E05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5D59AE-ECE2-8689-D391-A21EF17C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83" name="Rectangle 4"/>
          <p:cNvSpPr>
            <a:spLocks noChangeArrowheads="1"/>
          </p:cNvSpPr>
          <p:nvPr/>
        </p:nvSpPr>
        <p:spPr bwMode="auto">
          <a:xfrm>
            <a:off x="228600" y="1676400"/>
            <a:ext cx="3886200" cy="4704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338138" indent="-338138">
              <a:buFont typeface="Arial" panose="020B0604020202020204" pitchFamily="34" charset="0"/>
              <a:buChar char="•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 the system strategically aligned?</a:t>
            </a:r>
          </a:p>
          <a:p>
            <a:pPr marL="338138" indent="-338138">
              <a:buFont typeface="Arial" charset="0"/>
              <a:buChar char="•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Are the practices internally consistent?</a:t>
            </a:r>
          </a:p>
          <a:p>
            <a:pPr marL="338138" indent="-338138">
              <a:buFont typeface="Arial" charset="0"/>
              <a:buChar char="•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Are the processes executed effectively?</a:t>
            </a:r>
          </a:p>
          <a:p>
            <a:pPr marL="338138" indent="-338138">
              <a:buFont typeface="Arial" charset="0"/>
              <a:buChar char="•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Without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system vitality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the idea of “best practice” in talent management means little.</a:t>
            </a:r>
          </a:p>
          <a:p>
            <a:pPr>
              <a:buFont typeface="Arial" charset="0"/>
              <a:buChar char="•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2" name="Rectangle 4"/>
          <p:cNvSpPr>
            <a:spLocks noChangeArrowheads="1"/>
          </p:cNvSpPr>
          <p:nvPr/>
        </p:nvSpPr>
        <p:spPr bwMode="auto">
          <a:xfrm>
            <a:off x="4023665" y="1582471"/>
            <a:ext cx="4800600" cy="154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r>
              <a:rPr lang="en-US" sz="1600" dirty="0">
                <a:latin typeface="Arial Unicode MS" pitchFamily="34" charset="-128"/>
              </a:rPr>
              <a:t>While the functionality of the talent management system is critically important, success also depends on simultaneously…</a:t>
            </a:r>
            <a:endParaRPr lang="en-US" sz="2800" dirty="0">
              <a:solidFill>
                <a:schemeClr val="tx2"/>
              </a:solidFill>
              <a:latin typeface="Arial Unicode MS" pitchFamily="34" charset="-128"/>
            </a:endParaRPr>
          </a:p>
          <a:p>
            <a:r>
              <a:rPr lang="en-US" sz="3600" dirty="0">
                <a:solidFill>
                  <a:schemeClr val="tx2"/>
                </a:solidFill>
                <a:latin typeface="Arial Unicode MS" pitchFamily="34" charset="-128"/>
              </a:rPr>
              <a:t>ENSURING VITALITY</a:t>
            </a:r>
          </a:p>
        </p:txBody>
      </p:sp>
      <p:sp>
        <p:nvSpPr>
          <p:cNvPr id="54" name="Rectangle 2"/>
          <p:cNvSpPr>
            <a:spLocks noChangeArrowheads="1"/>
          </p:cNvSpPr>
          <p:nvPr/>
        </p:nvSpPr>
        <p:spPr bwMode="auto">
          <a:xfrm>
            <a:off x="5029202" y="1756832"/>
            <a:ext cx="3514076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Commitment</a:t>
            </a:r>
          </a:p>
          <a:p>
            <a:pPr>
              <a:buFontTx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Engagement</a:t>
            </a:r>
          </a:p>
          <a:p>
            <a:pPr>
              <a:buFontTx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Accountability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E6BD1A-0CB3-03DC-B37A-F8BE5F7F33AD}"/>
              </a:ext>
            </a:extLst>
          </p:cNvPr>
          <p:cNvSpPr txBox="1"/>
          <p:nvPr/>
        </p:nvSpPr>
        <p:spPr>
          <a:xfrm>
            <a:off x="723900" y="649069"/>
            <a:ext cx="7819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FUNCTIONALITY AND VITALITY</a:t>
            </a:r>
          </a:p>
        </p:txBody>
      </p:sp>
    </p:spTree>
    <p:extLst>
      <p:ext uri="{BB962C8B-B14F-4D97-AF65-F5344CB8AC3E}">
        <p14:creationId xmlns:p14="http://schemas.microsoft.com/office/powerpoint/2010/main" val="308363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76200" y="1551802"/>
            <a:ext cx="86868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tx2"/>
                </a:solidFill>
              </a:rPr>
              <a:t>Select a strategic job </a:t>
            </a:r>
            <a:r>
              <a:rPr lang="en-US" dirty="0"/>
              <a:t>that: (a) is critical to </a:t>
            </a:r>
            <a:br>
              <a:rPr lang="en-US" dirty="0"/>
            </a:br>
            <a:r>
              <a:rPr lang="en-US" dirty="0"/>
              <a:t>performance of the enterprise, (b) requires unique skills that are difficult to replace, and  (c) has variability in performance across individuals.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tx2"/>
                </a:solidFill>
              </a:rPr>
              <a:t>Identify the competencies </a:t>
            </a:r>
            <a:r>
              <a:rPr lang="en-US" dirty="0"/>
              <a:t>(knowledge, skills, and personal attributes) needed for this position.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tx2"/>
                </a:solidFill>
              </a:rPr>
              <a:t>Make a spider diagram </a:t>
            </a:r>
            <a:r>
              <a:rPr lang="en-US" dirty="0"/>
              <a:t>that rates the effectiveness  of talent management practices (scale 1=poor, to 5=excellent).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tx2"/>
                </a:solidFill>
              </a:rPr>
              <a:t>Make recommendations </a:t>
            </a:r>
            <a:r>
              <a:rPr lang="en-US" dirty="0"/>
              <a:t>to enhance: </a:t>
            </a:r>
          </a:p>
          <a:p>
            <a:pPr marL="457200" indent="-457200"/>
            <a:r>
              <a:rPr lang="en-US" dirty="0"/>
              <a:t>	(a) </a:t>
            </a:r>
            <a:r>
              <a:rPr lang="en-US" i="1" dirty="0"/>
              <a:t>functionality</a:t>
            </a:r>
            <a:r>
              <a:rPr lang="en-US" dirty="0"/>
              <a:t> of the system—use of best practice, effective execution, aligned w/ needs of enterprise, mutually reinforcing, </a:t>
            </a:r>
          </a:p>
          <a:p>
            <a:pPr marL="457200" indent="-457200"/>
            <a:r>
              <a:rPr lang="en-US" dirty="0"/>
              <a:t>	(b) </a:t>
            </a:r>
            <a:r>
              <a:rPr lang="en-US" i="1" dirty="0"/>
              <a:t>vitality</a:t>
            </a:r>
            <a:r>
              <a:rPr lang="en-US" dirty="0"/>
              <a:t> of the system—commitment, engagement, and accountability of leaders, managers, and employees.</a:t>
            </a:r>
          </a:p>
        </p:txBody>
      </p:sp>
      <p:grpSp>
        <p:nvGrpSpPr>
          <p:cNvPr id="9218" name="Group 39"/>
          <p:cNvGrpSpPr>
            <a:grpSpLocks/>
          </p:cNvGrpSpPr>
          <p:nvPr/>
        </p:nvGrpSpPr>
        <p:grpSpPr bwMode="auto">
          <a:xfrm>
            <a:off x="5867400" y="0"/>
            <a:ext cx="3124200" cy="2033588"/>
            <a:chOff x="5943600" y="2514600"/>
            <a:chExt cx="3124200" cy="2033573"/>
          </a:xfrm>
        </p:grpSpPr>
        <p:sp>
          <p:nvSpPr>
            <p:cNvPr id="3" name="Oval 2"/>
            <p:cNvSpPr/>
            <p:nvPr/>
          </p:nvSpPr>
          <p:spPr>
            <a:xfrm>
              <a:off x="6815138" y="2889247"/>
              <a:ext cx="1138237" cy="11572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4" name="Oval 3"/>
            <p:cNvSpPr/>
            <p:nvPr/>
          </p:nvSpPr>
          <p:spPr>
            <a:xfrm>
              <a:off x="6900863" y="2974972"/>
              <a:ext cx="966787" cy="985831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5" name="Oval 4"/>
            <p:cNvSpPr/>
            <p:nvPr/>
          </p:nvSpPr>
          <p:spPr>
            <a:xfrm>
              <a:off x="6997700" y="3074984"/>
              <a:ext cx="773113" cy="7937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6" name="Oval 5"/>
            <p:cNvSpPr/>
            <p:nvPr/>
          </p:nvSpPr>
          <p:spPr>
            <a:xfrm>
              <a:off x="7083425" y="3159120"/>
              <a:ext cx="601663" cy="615945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7" name="Oval 6"/>
            <p:cNvSpPr/>
            <p:nvPr/>
          </p:nvSpPr>
          <p:spPr>
            <a:xfrm>
              <a:off x="7169150" y="3254370"/>
              <a:ext cx="430213" cy="4286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6816725" y="3457568"/>
              <a:ext cx="1135063" cy="1587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6802442" y="3463918"/>
              <a:ext cx="1165216" cy="952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6200000" flipV="1">
              <a:off x="6977065" y="3063869"/>
              <a:ext cx="822319" cy="80645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6973890" y="3067044"/>
              <a:ext cx="822319" cy="80010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7254875" y="3340094"/>
              <a:ext cx="258763" cy="257173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cxnSp>
          <p:nvCxnSpPr>
            <p:cNvPr id="13" name="Straight Connector 12"/>
            <p:cNvCxnSpPr>
              <a:stCxn id="21" idx="2"/>
              <a:endCxn id="22" idx="0"/>
            </p:cNvCxnSpPr>
            <p:nvPr/>
          </p:nvCxnSpPr>
          <p:spPr>
            <a:xfrm rot="5400000" flipH="1">
              <a:off x="7050089" y="3362319"/>
              <a:ext cx="263523" cy="3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22" idx="0"/>
              <a:endCxn id="24" idx="0"/>
            </p:cNvCxnSpPr>
            <p:nvPr/>
          </p:nvCxnSpPr>
          <p:spPr>
            <a:xfrm rot="5400000" flipH="1" flipV="1">
              <a:off x="7137402" y="2995608"/>
              <a:ext cx="279398" cy="193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24" idx="3"/>
              <a:endCxn id="25" idx="0"/>
            </p:cNvCxnSpPr>
            <p:nvPr/>
          </p:nvCxnSpPr>
          <p:spPr>
            <a:xfrm>
              <a:off x="7394575" y="2974972"/>
              <a:ext cx="387350" cy="6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5" idx="2"/>
            </p:cNvCxnSpPr>
            <p:nvPr/>
          </p:nvCxnSpPr>
          <p:spPr>
            <a:xfrm rot="16200000" flipH="1">
              <a:off x="7673976" y="3189282"/>
              <a:ext cx="387347" cy="1714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endCxn id="28" idx="3"/>
            </p:cNvCxnSpPr>
            <p:nvPr/>
          </p:nvCxnSpPr>
          <p:spPr>
            <a:xfrm rot="5400000">
              <a:off x="7674770" y="3467886"/>
              <a:ext cx="277810" cy="279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28" idx="1"/>
              <a:endCxn id="27" idx="1"/>
            </p:cNvCxnSpPr>
            <p:nvPr/>
          </p:nvCxnSpPr>
          <p:spPr>
            <a:xfrm rot="10800000">
              <a:off x="7373938" y="3682991"/>
              <a:ext cx="257175" cy="6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7" idx="1"/>
              <a:endCxn id="23" idx="1"/>
            </p:cNvCxnSpPr>
            <p:nvPr/>
          </p:nvCxnSpPr>
          <p:spPr>
            <a:xfrm rot="10800000" flipV="1">
              <a:off x="7094538" y="3682991"/>
              <a:ext cx="279400" cy="6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23" idx="0"/>
              <a:endCxn id="21" idx="2"/>
            </p:cNvCxnSpPr>
            <p:nvPr/>
          </p:nvCxnSpPr>
          <p:spPr>
            <a:xfrm rot="5400000" flipH="1" flipV="1">
              <a:off x="7034214" y="3576629"/>
              <a:ext cx="230186" cy="682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7158038" y="3446456"/>
              <a:ext cx="49212" cy="4921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158038" y="3232145"/>
              <a:ext cx="42862" cy="4286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094538" y="3725854"/>
              <a:ext cx="42862" cy="4286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351713" y="2952747"/>
              <a:ext cx="42862" cy="4286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59700" y="3038471"/>
              <a:ext cx="42863" cy="4286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931150" y="3446456"/>
              <a:ext cx="44450" cy="4286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373938" y="3660767"/>
              <a:ext cx="42862" cy="4286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631113" y="3725854"/>
              <a:ext cx="42862" cy="4286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/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7146925" y="2514600"/>
              <a:ext cx="1158875" cy="469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2"/>
                  </a:solidFill>
                </a:rPr>
                <a:t>Sourcing</a:t>
              </a:r>
            </a:p>
            <a:p>
              <a:pPr>
                <a:defRPr/>
              </a:pPr>
              <a:r>
                <a:rPr lang="en-US" sz="700" dirty="0"/>
                <a:t>            - recruitment</a:t>
              </a:r>
            </a:p>
            <a:p>
              <a:pPr>
                <a:defRPr/>
              </a:pPr>
              <a:r>
                <a:rPr lang="en-US" sz="700" dirty="0"/>
                <a:t>            - selection</a:t>
              </a:r>
            </a:p>
          </p:txBody>
        </p:sp>
        <p:sp>
          <p:nvSpPr>
            <p:cNvPr id="30" name="Rectangle 87"/>
            <p:cNvSpPr>
              <a:spLocks noChangeArrowheads="1"/>
            </p:cNvSpPr>
            <p:nvPr/>
          </p:nvSpPr>
          <p:spPr bwMode="auto">
            <a:xfrm>
              <a:off x="7781925" y="2932110"/>
              <a:ext cx="1133475" cy="469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2"/>
                  </a:solidFill>
                </a:rPr>
                <a:t>Assimilation</a:t>
              </a:r>
            </a:p>
            <a:p>
              <a:pPr>
                <a:defRPr/>
              </a:pPr>
              <a:r>
                <a:rPr lang="en-US" sz="700" dirty="0"/>
                <a:t>       -on boarding</a:t>
              </a:r>
            </a:p>
            <a:p>
              <a:pPr>
                <a:defRPr/>
              </a:pPr>
              <a:r>
                <a:rPr lang="en-US" sz="700" dirty="0"/>
                <a:t>       -orientation</a:t>
              </a:r>
            </a:p>
          </p:txBody>
        </p:sp>
        <p:sp>
          <p:nvSpPr>
            <p:cNvPr id="31" name="Rectangle 88"/>
            <p:cNvSpPr>
              <a:spLocks noChangeArrowheads="1"/>
            </p:cNvSpPr>
            <p:nvPr/>
          </p:nvSpPr>
          <p:spPr bwMode="auto">
            <a:xfrm>
              <a:off x="8018463" y="3360732"/>
              <a:ext cx="973137" cy="469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2"/>
                  </a:solidFill>
                </a:rPr>
                <a:t>Development</a:t>
              </a:r>
            </a:p>
            <a:p>
              <a:pPr>
                <a:defRPr/>
              </a:pPr>
              <a:r>
                <a:rPr lang="en-US" sz="700" dirty="0"/>
                <a:t>      - training</a:t>
              </a:r>
            </a:p>
            <a:p>
              <a:pPr>
                <a:defRPr/>
              </a:pPr>
              <a:r>
                <a:rPr lang="en-US" sz="700" dirty="0"/>
                <a:t>      - coaching</a:t>
              </a:r>
            </a:p>
          </p:txBody>
        </p:sp>
        <p:sp>
          <p:nvSpPr>
            <p:cNvPr id="32" name="Rectangle 91"/>
            <p:cNvSpPr>
              <a:spLocks noChangeArrowheads="1"/>
            </p:cNvSpPr>
            <p:nvPr/>
          </p:nvSpPr>
          <p:spPr bwMode="auto">
            <a:xfrm>
              <a:off x="6324600" y="3865553"/>
              <a:ext cx="871538" cy="468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2"/>
                  </a:solidFill>
                </a:rPr>
                <a:t>Rewards</a:t>
              </a:r>
            </a:p>
            <a:p>
              <a:pPr>
                <a:defRPr/>
              </a:pPr>
              <a:r>
                <a:rPr lang="en-US" sz="700" dirty="0"/>
                <a:t>     - pay</a:t>
              </a:r>
            </a:p>
            <a:p>
              <a:pPr>
                <a:defRPr/>
              </a:pPr>
              <a:r>
                <a:rPr lang="en-US" sz="700" dirty="0"/>
                <a:t>     - recognition</a:t>
              </a:r>
            </a:p>
          </p:txBody>
        </p:sp>
        <p:sp>
          <p:nvSpPr>
            <p:cNvPr id="33" name="Rectangle 92"/>
            <p:cNvSpPr>
              <a:spLocks noChangeArrowheads="1"/>
            </p:cNvSpPr>
            <p:nvPr/>
          </p:nvSpPr>
          <p:spPr bwMode="auto">
            <a:xfrm>
              <a:off x="5943600" y="3382957"/>
              <a:ext cx="990600" cy="468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2"/>
                  </a:solidFill>
                </a:rPr>
                <a:t>Engagement</a:t>
              </a:r>
            </a:p>
            <a:p>
              <a:pPr>
                <a:defRPr/>
              </a:pPr>
              <a:r>
                <a:rPr lang="en-US" sz="700" dirty="0"/>
                <a:t>       - attitudes</a:t>
              </a:r>
            </a:p>
            <a:p>
              <a:pPr>
                <a:defRPr/>
              </a:pPr>
              <a:r>
                <a:rPr lang="en-US" sz="700" dirty="0"/>
                <a:t>       - behavior</a:t>
              </a:r>
            </a:p>
          </p:txBody>
        </p:sp>
        <p:sp>
          <p:nvSpPr>
            <p:cNvPr id="34" name="Rectangle 95"/>
            <p:cNvSpPr>
              <a:spLocks noChangeArrowheads="1"/>
            </p:cNvSpPr>
            <p:nvPr/>
          </p:nvSpPr>
          <p:spPr bwMode="auto">
            <a:xfrm>
              <a:off x="6248400" y="2873372"/>
              <a:ext cx="830263" cy="469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2"/>
                  </a:solidFill>
                </a:rPr>
                <a:t>Retention</a:t>
              </a:r>
            </a:p>
            <a:p>
              <a:pPr>
                <a:defRPr/>
              </a:pPr>
              <a:r>
                <a:rPr lang="en-US" sz="700" dirty="0"/>
                <a:t>     - turnover</a:t>
              </a:r>
            </a:p>
            <a:p>
              <a:pPr>
                <a:defRPr/>
              </a:pPr>
              <a:r>
                <a:rPr lang="en-US" sz="700" dirty="0"/>
                <a:t>-total reward</a:t>
              </a:r>
            </a:p>
          </p:txBody>
        </p:sp>
        <p:sp>
          <p:nvSpPr>
            <p:cNvPr id="9253" name="TextBox 49"/>
            <p:cNvSpPr txBox="1">
              <a:spLocks noChangeArrowheads="1"/>
            </p:cNvSpPr>
            <p:nvPr/>
          </p:nvSpPr>
          <p:spPr bwMode="auto">
            <a:xfrm>
              <a:off x="7372121" y="3293588"/>
              <a:ext cx="740908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700"/>
                <a:t>1   2   3   4   5</a:t>
              </a:r>
            </a:p>
          </p:txBody>
        </p:sp>
        <p:sp>
          <p:nvSpPr>
            <p:cNvPr id="36" name="Rectangle 89"/>
            <p:cNvSpPr>
              <a:spLocks noChangeArrowheads="1"/>
            </p:cNvSpPr>
            <p:nvPr/>
          </p:nvSpPr>
          <p:spPr bwMode="auto">
            <a:xfrm>
              <a:off x="7780338" y="3808403"/>
              <a:ext cx="1287462" cy="60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>
                  <a:solidFill>
                    <a:schemeClr val="tx2"/>
                  </a:solidFill>
                </a:rPr>
                <a:t>Deployment</a:t>
              </a:r>
            </a:p>
            <a:p>
              <a:pPr>
                <a:defRPr/>
              </a:pPr>
              <a:r>
                <a:rPr lang="en-US" sz="700" dirty="0"/>
                <a:t>       - assignment</a:t>
              </a:r>
            </a:p>
            <a:p>
              <a:pPr>
                <a:defRPr/>
              </a:pPr>
              <a:r>
                <a:rPr lang="en-US" sz="700" dirty="0"/>
                <a:t>       - career mgmt.</a:t>
              </a:r>
            </a:p>
            <a:p>
              <a:pPr>
                <a:defRPr/>
              </a:pPr>
              <a:endParaRPr lang="en-US" sz="900" dirty="0"/>
            </a:p>
          </p:txBody>
        </p:sp>
        <p:sp>
          <p:nvSpPr>
            <p:cNvPr id="37" name="Rectangle 90"/>
            <p:cNvSpPr>
              <a:spLocks noChangeArrowheads="1"/>
            </p:cNvSpPr>
            <p:nvPr/>
          </p:nvSpPr>
          <p:spPr bwMode="auto">
            <a:xfrm>
              <a:off x="7200900" y="4078276"/>
              <a:ext cx="1050925" cy="469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 err="1">
                  <a:solidFill>
                    <a:schemeClr val="tx2"/>
                  </a:solidFill>
                </a:rPr>
                <a:t>Perf</a:t>
              </a:r>
              <a:r>
                <a:rPr lang="en-US" sz="1050" dirty="0">
                  <a:solidFill>
                    <a:schemeClr val="tx2"/>
                  </a:solidFill>
                </a:rPr>
                <a:t>. Mgmt.</a:t>
              </a:r>
            </a:p>
            <a:p>
              <a:pPr>
                <a:defRPr/>
              </a:pPr>
              <a:r>
                <a:rPr lang="en-US" sz="700" dirty="0"/>
                <a:t>        - appraisal</a:t>
              </a:r>
            </a:p>
            <a:p>
              <a:pPr>
                <a:defRPr/>
              </a:pPr>
              <a:r>
                <a:rPr lang="en-US" sz="700" dirty="0"/>
                <a:t>        - feedback</a:t>
              </a:r>
            </a:p>
          </p:txBody>
        </p:sp>
      </p:grpSp>
      <p:sp>
        <p:nvSpPr>
          <p:cNvPr id="9220" name="TextBox 38"/>
          <p:cNvSpPr txBox="1">
            <a:spLocks noChangeArrowheads="1"/>
          </p:cNvSpPr>
          <p:nvPr/>
        </p:nvSpPr>
        <p:spPr bwMode="auto">
          <a:xfrm>
            <a:off x="364173" y="588244"/>
            <a:ext cx="46029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Can You Do?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F34F31-B38D-CBED-A6E0-BD903038E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0CF3347-F6DA-5324-1ACF-0F7444505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448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9"/>
          <p:cNvSpPr>
            <a:spLocks noChangeArrowheads="1"/>
          </p:cNvSpPr>
          <p:nvPr/>
        </p:nvSpPr>
        <p:spPr bwMode="auto">
          <a:xfrm>
            <a:off x="6731000" y="5499100"/>
            <a:ext cx="2032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/>
              <a:t>Deployment</a:t>
            </a:r>
          </a:p>
          <a:p>
            <a:r>
              <a:rPr lang="en-US" sz="1100"/>
              <a:t>       - assignment</a:t>
            </a:r>
          </a:p>
          <a:p>
            <a:r>
              <a:rPr lang="en-US" sz="1100"/>
              <a:t>       - career mgmt.</a:t>
            </a:r>
          </a:p>
          <a:p>
            <a:endParaRPr lang="en-US" sz="1400"/>
          </a:p>
        </p:txBody>
      </p:sp>
      <p:grpSp>
        <p:nvGrpSpPr>
          <p:cNvPr id="10243" name="Group 45"/>
          <p:cNvGrpSpPr>
            <a:grpSpLocks/>
          </p:cNvGrpSpPr>
          <p:nvPr/>
        </p:nvGrpSpPr>
        <p:grpSpPr bwMode="auto">
          <a:xfrm>
            <a:off x="3297238" y="3001963"/>
            <a:ext cx="5770562" cy="3703637"/>
            <a:chOff x="3071755" y="2895600"/>
            <a:chExt cx="5771116" cy="3703986"/>
          </a:xfrm>
        </p:grpSpPr>
        <p:sp>
          <p:nvSpPr>
            <p:cNvPr id="3" name="Oval 2"/>
            <p:cNvSpPr/>
            <p:nvPr/>
          </p:nvSpPr>
          <p:spPr>
            <a:xfrm>
              <a:off x="4456188" y="3619568"/>
              <a:ext cx="2337024" cy="224176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4632417" y="3786271"/>
              <a:ext cx="1984566" cy="1908355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830874" y="3981552"/>
              <a:ext cx="1587652" cy="153525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5007103" y="4143493"/>
              <a:ext cx="1233606" cy="1190737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183333" y="4326072"/>
              <a:ext cx="881147" cy="83034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4459363" y="4719809"/>
              <a:ext cx="2330674" cy="31753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4496675" y="4731717"/>
              <a:ext cx="2257638" cy="20639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6200000" flipV="1">
              <a:off x="4836432" y="3910900"/>
              <a:ext cx="1590825" cy="1655922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4829287" y="3918045"/>
              <a:ext cx="1590825" cy="1641633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5359562" y="4491187"/>
              <a:ext cx="528689" cy="498522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0258" name="Rectangle 86"/>
            <p:cNvSpPr>
              <a:spLocks noChangeArrowheads="1"/>
            </p:cNvSpPr>
            <p:nvPr/>
          </p:nvSpPr>
          <p:spPr bwMode="auto">
            <a:xfrm>
              <a:off x="5078775" y="2895600"/>
              <a:ext cx="2380432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/>
                <a:t>Sourcing</a:t>
              </a:r>
            </a:p>
            <a:p>
              <a:r>
                <a:rPr lang="en-US" sz="1100"/>
                <a:t>            - recruitment</a:t>
              </a:r>
            </a:p>
            <a:p>
              <a:r>
                <a:rPr lang="en-US" sz="1100"/>
                <a:t>            - selection</a:t>
              </a:r>
            </a:p>
          </p:txBody>
        </p:sp>
        <p:sp>
          <p:nvSpPr>
            <p:cNvPr id="10259" name="Rectangle 87"/>
            <p:cNvSpPr>
              <a:spLocks noChangeArrowheads="1"/>
            </p:cNvSpPr>
            <p:nvPr/>
          </p:nvSpPr>
          <p:spPr bwMode="auto">
            <a:xfrm>
              <a:off x="6400800" y="3590092"/>
              <a:ext cx="2327773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/>
                <a:t>Assimilation</a:t>
              </a:r>
            </a:p>
            <a:p>
              <a:r>
                <a:rPr lang="en-US" sz="1100"/>
                <a:t>       -on boarding</a:t>
              </a:r>
            </a:p>
            <a:p>
              <a:r>
                <a:rPr lang="en-US" sz="1100"/>
                <a:t>       -orientation</a:t>
              </a:r>
            </a:p>
          </p:txBody>
        </p:sp>
        <p:sp>
          <p:nvSpPr>
            <p:cNvPr id="10260" name="Rectangle 88"/>
            <p:cNvSpPr>
              <a:spLocks noChangeArrowheads="1"/>
            </p:cNvSpPr>
            <p:nvPr/>
          </p:nvSpPr>
          <p:spPr bwMode="auto">
            <a:xfrm>
              <a:off x="6843739" y="4533220"/>
              <a:ext cx="1999132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/>
                <a:t>Development</a:t>
              </a:r>
            </a:p>
            <a:p>
              <a:r>
                <a:rPr lang="en-US" sz="1100"/>
                <a:t>      - training education</a:t>
              </a:r>
            </a:p>
            <a:p>
              <a:r>
                <a:rPr lang="en-US" sz="1100"/>
                <a:t>      - coaching</a:t>
              </a:r>
            </a:p>
          </p:txBody>
        </p:sp>
        <p:sp>
          <p:nvSpPr>
            <p:cNvPr id="10261" name="Rectangle 91"/>
            <p:cNvSpPr>
              <a:spLocks noChangeArrowheads="1"/>
            </p:cNvSpPr>
            <p:nvPr/>
          </p:nvSpPr>
          <p:spPr bwMode="auto">
            <a:xfrm>
              <a:off x="3735248" y="5508917"/>
              <a:ext cx="1789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/>
                <a:t>Rewards</a:t>
              </a:r>
            </a:p>
            <a:p>
              <a:r>
                <a:rPr lang="en-US" sz="1100"/>
                <a:t>     - pay</a:t>
              </a:r>
            </a:p>
            <a:p>
              <a:r>
                <a:rPr lang="en-US" sz="1100"/>
                <a:t>     - recognition</a:t>
              </a:r>
            </a:p>
          </p:txBody>
        </p:sp>
        <p:sp>
          <p:nvSpPr>
            <p:cNvPr id="10262" name="Rectangle 92"/>
            <p:cNvSpPr>
              <a:spLocks noChangeArrowheads="1"/>
            </p:cNvSpPr>
            <p:nvPr/>
          </p:nvSpPr>
          <p:spPr bwMode="auto">
            <a:xfrm>
              <a:off x="3071755" y="4574714"/>
              <a:ext cx="2033645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/>
                <a:t>Engagement</a:t>
              </a:r>
            </a:p>
            <a:p>
              <a:r>
                <a:rPr lang="en-US" sz="1100"/>
                <a:t>       - attitudes</a:t>
              </a:r>
            </a:p>
            <a:p>
              <a:r>
                <a:rPr lang="en-US" sz="1100"/>
                <a:t>       - behavior</a:t>
              </a:r>
            </a:p>
          </p:txBody>
        </p:sp>
        <p:sp>
          <p:nvSpPr>
            <p:cNvPr id="10263" name="Rectangle 95"/>
            <p:cNvSpPr>
              <a:spLocks noChangeArrowheads="1"/>
            </p:cNvSpPr>
            <p:nvPr/>
          </p:nvSpPr>
          <p:spPr bwMode="auto">
            <a:xfrm>
              <a:off x="3633104" y="3475386"/>
              <a:ext cx="1704567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/>
                <a:t>Retention</a:t>
              </a:r>
            </a:p>
            <a:p>
              <a:r>
                <a:rPr lang="en-US" sz="1100"/>
                <a:t>     - turnover</a:t>
              </a:r>
            </a:p>
            <a:p>
              <a:r>
                <a:rPr lang="en-US" sz="1100"/>
                <a:t>-total rewards</a:t>
              </a:r>
            </a:p>
          </p:txBody>
        </p:sp>
        <p:sp>
          <p:nvSpPr>
            <p:cNvPr id="10264" name="TextBox 49"/>
            <p:cNvSpPr txBox="1">
              <a:spLocks noChangeArrowheads="1"/>
            </p:cNvSpPr>
            <p:nvPr/>
          </p:nvSpPr>
          <p:spPr bwMode="auto">
            <a:xfrm>
              <a:off x="5869519" y="4497340"/>
              <a:ext cx="10390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100"/>
                <a:t>1   2   3   4   5</a:t>
              </a:r>
            </a:p>
          </p:txBody>
        </p:sp>
        <p:sp>
          <p:nvSpPr>
            <p:cNvPr id="10265" name="Rectangle 90"/>
            <p:cNvSpPr>
              <a:spLocks noChangeArrowheads="1"/>
            </p:cNvSpPr>
            <p:nvPr/>
          </p:nvSpPr>
          <p:spPr bwMode="auto">
            <a:xfrm>
              <a:off x="5105400" y="5922478"/>
              <a:ext cx="215724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/>
                <a:t>Perf. Mgmt.</a:t>
              </a:r>
            </a:p>
            <a:p>
              <a:r>
                <a:rPr lang="en-US" sz="1100"/>
                <a:t>        - appraisal</a:t>
              </a:r>
            </a:p>
            <a:p>
              <a:r>
                <a:rPr lang="en-US" sz="1100"/>
                <a:t>        - feedback</a:t>
              </a:r>
            </a:p>
          </p:txBody>
        </p:sp>
      </p:grp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313678" y="287254"/>
            <a:ext cx="82296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Job Title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en-US" sz="1600" dirty="0">
                <a:solidFill>
                  <a:schemeClr val="tx2"/>
                </a:solidFill>
              </a:rPr>
              <a:t>  ____________________________________________________________</a:t>
            </a:r>
          </a:p>
          <a:p>
            <a:r>
              <a:rPr lang="en-US" sz="2000" dirty="0">
                <a:solidFill>
                  <a:schemeClr val="tx2"/>
                </a:solidFill>
              </a:rPr>
              <a:t>Competencies:</a:t>
            </a:r>
          </a:p>
          <a:p>
            <a:endParaRPr lang="en-US" sz="1600" dirty="0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  <a:p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Talent System Diagram:</a:t>
            </a:r>
          </a:p>
          <a:p>
            <a:r>
              <a:rPr lang="en-US" sz="1400" dirty="0"/>
              <a:t>(Ratings: 1= poor, to 5= excellent)</a:t>
            </a:r>
          </a:p>
          <a:p>
            <a:endParaRPr lang="en-US" sz="2000" dirty="0">
              <a:solidFill>
                <a:schemeClr val="tx2"/>
              </a:solidFill>
            </a:endParaRPr>
          </a:p>
          <a:p>
            <a:endParaRPr lang="en-US" sz="2000" dirty="0">
              <a:solidFill>
                <a:schemeClr val="tx2"/>
              </a:solidFill>
            </a:endParaRPr>
          </a:p>
          <a:p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90800" y="1066800"/>
            <a:ext cx="1752600" cy="16764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Knowledge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648200" y="1066800"/>
            <a:ext cx="1752600" cy="16764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Skills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705600" y="1066800"/>
            <a:ext cx="1752600" cy="16764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Attributes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3F0C288-D87D-55AA-4009-4E3A5E052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D0EEBAA-BCF5-A1A0-6215-D487F8C72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59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2319338" y="381000"/>
            <a:ext cx="44624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4000">
                <a:solidFill>
                  <a:schemeClr val="tx2"/>
                </a:solidFill>
              </a:rPr>
              <a:t>Recommendations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371600"/>
            <a:ext cx="3657600" cy="46482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24400" y="1371600"/>
            <a:ext cx="3657600" cy="46482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990600" y="1524000"/>
            <a:ext cx="2303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>
                <a:solidFill>
                  <a:schemeClr val="tx2"/>
                </a:solidFill>
              </a:rPr>
              <a:t>Functionality:</a:t>
            </a:r>
          </a:p>
        </p:txBody>
      </p:sp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4800600" y="1524000"/>
            <a:ext cx="1335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>
                <a:solidFill>
                  <a:schemeClr val="tx2"/>
                </a:solidFill>
              </a:rPr>
              <a:t>Vitality: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BF3985-E91D-4BBF-7D28-5471661E4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James G. Clawson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3B31D-0FD3-E2E8-33F7-8A2C2FEF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F731D-194D-430E-8CE2-7D930D9FC56B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202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9.0&quot;&gt;&lt;object type=&quot;1&quot; unique_id=&quot;10001&quot;&gt;&lt;object type=&quot;2&quot; unique_id=&quot;158866&quot;&gt;&lt;object type=&quot;3&quot; unique_id=&quot;158867&quot;&gt;&lt;property id=&quot;20148&quot; value=&quot;5&quot;/&gt;&lt;property id=&quot;20300&quot; value=&quot;Slide 1 - &amp;quot;Organizational Architecture as a Source of Sustainable Strategic Competitive Advantage (SSCA)&amp;quot;&quot;/&gt;&lt;property id=&quot;20307&quot; value=&quot;256&quot;/&gt;&lt;/object&gt;&lt;object type=&quot;3&quot; unique_id=&quot;158868&quot;&gt;&lt;property id=&quot;20148&quot; value=&quot;5&quot;/&gt;&lt;property id=&quot;20300&quot; value=&quot;Slide 2 - &amp;quot;Randall Tobias, former CEO Eli Lilly Put the Moose on the Table, Interview with David Creelman&amp;quot;&quot;/&gt;&lt;property id=&quot;20307&quot; value=&quot;296&quot;/&gt;&lt;/object&gt;&lt;object type=&quot;3&quot; unique_id=&quot;158869&quot;&gt;&lt;property id=&quot;20148&quot; value=&quot;5&quot;/&gt;&lt;property id=&quot;20300&quot; value=&quot;Slide 3 - &amp;quot;“A man went into a ….”&amp;quot;&quot;/&gt;&lt;property id=&quot;20307&quot; value=&quot;355&quot;/&gt;&lt;/object&gt;&lt;object type=&quot;3&quot; unique_id=&quot;158870&quot;&gt;&lt;property id=&quot;20148&quot; value=&quot;5&quot;/&gt;&lt;property id=&quot;20300&quot; value=&quot;Slide 4&quot;/&gt;&lt;property id=&quot;20307&quot; value=&quot;356&quot;/&gt;&lt;/object&gt;&lt;object type=&quot;3&quot; unique_id=&quot;158871&quot;&gt;&lt;property id=&quot;20148&quot; value=&quot;5&quot;/&gt;&lt;property id=&quot;20300&quot; value=&quot;Slide 5 - &amp;quot;Designing for Results&amp;quot;&quot;/&gt;&lt;property id=&quot;20307&quot; value=&quot;297&quot;/&gt;&lt;/object&gt;&lt;object type=&quot;3&quot; unique_id=&quot;158872&quot;&gt;&lt;property id=&quot;20148&quot; value=&quot;5&quot;/&gt;&lt;property id=&quot;20300&quot; value=&quot;Slide 6&quot;/&gt;&lt;property id=&quot;20307&quot; value=&quot;293&quot;/&gt;&lt;/object&gt;&lt;object type=&quot;3&quot; unique_id=&quot;158873&quot;&gt;&lt;property id=&quot;20148&quot; value=&quot;5&quot;/&gt;&lt;property id=&quot;20300&quot; value=&quot;Slide 7 - &amp;quot;System Mis-alignment drains  Organizational Energy&amp;quot;&quot;/&gt;&lt;property id=&quot;20307&quot; value=&quot;308&quot;/&gt;&lt;/object&gt;&lt;object type=&quot;3&quot; unique_id=&quot;158874&quot;&gt;&lt;property id=&quot;20148&quot; value=&quot;5&quot;/&gt;&lt;property id=&quot;20300&quot; value=&quot;Slide 8 - &amp;quot;System Alignment is Key to  Organizational Energy&amp;quot;&quot;/&gt;&lt;property id=&quot;20307&quot; value=&quot;307&quot;/&gt;&lt;/object&gt;&lt;object type=&quot;3&quot; unique_id=&quot;158875&quot;&gt;&lt;property id=&quot;20148&quot; value=&quot;5&quot;/&gt;&lt;property id=&quot;20300&quot; value=&quot;Slide 9 - &amp;quot;Impact of Choice vs. Obligation&amp;quot;&quot;/&gt;&lt;property id=&quot;20307&quot; value=&quot;315&quot;/&gt;&lt;/object&gt;&lt;object type=&quot;3&quot; unique_id=&quot;158876&quot;&gt;&lt;property id=&quot;20148&quot; value=&quot;5&quot;/&gt;&lt;property id=&quot;20300&quot; value=&quot;Slide 10 - &amp;quot;Organizational Architecture can be an SSCA because . . .&amp;quot;&quot;/&gt;&lt;property id=&quot;20307&quot; value=&quot;282&quot;/&gt;&lt;/object&gt;&lt;object type=&quot;3&quot; unique_id=&quot;158877&quot;&gt;&lt;property id=&quot;20148&quot; value=&quot;5&quot;/&gt;&lt;property id=&quot;20300&quot; value=&quot;Slide 11 - &amp;quot;Is your “Organizational Capital” positive or negative?&amp;quot;&quot;/&gt;&lt;property id=&quot;20307&quot; value=&quot;357&quot;/&gt;&lt;/object&gt;&lt;object type=&quot;3&quot; unique_id=&quot;158878&quot;&gt;&lt;property id=&quot;20148&quot; value=&quot;5&quot;/&gt;&lt;property id=&quot;20300&quot; value=&quot;Slide 12 - &amp;quot;OA depends on your model of business … (The Living Company, Arie deGeus)&amp;quot;&quot;/&gt;&lt;property id=&quot;20307&quot; value=&quot;298&quot;/&gt;&lt;/object&gt;&lt;object type=&quot;3&quot; unique_id=&quot;158879&quot;&gt;&lt;property id=&quot;20148&quot; value=&quot;5&quot;/&gt;&lt;property id=&quot;20300&quot; value=&quot;Slide 13 - &amp;quot;Organizational Culture is the result  of putting people in your design …&amp;quot;&quot;/&gt;&lt;property id=&quot;20307&quot; value=&quot;309&quot;/&gt;&lt;/object&gt;&lt;object type=&quot;3&quot; unique_id=&quot;158880&quot;&gt;&lt;property id=&quot;20148&quot; value=&quot;5&quot;/&gt;&lt;property id=&quot;20300&quot; value=&quot;Slide 14 - &amp;quot;And…&amp;quot;&quot;/&gt;&lt;property id=&quot;20307&quot; value=&quot;310&quot;/&gt;&lt;/object&gt;&lt;object type=&quot;3&quot; unique_id=&quot;158881&quot;&gt;&lt;property id=&quot;20148&quot; value=&quot;5&quot;/&gt;&lt;property id=&quot;20300&quot; value=&quot;Slide 15 - &amp;quot;Mexico City Pollution Problem&amp;quot;&quot;/&gt;&lt;property id=&quot;20307&quot; value=&quot;314&quot;/&gt;&lt;/object&gt;&lt;object type=&quot;3&quot; unique_id=&quot;158882&quot;&gt;&lt;property id=&quot;20148&quot; value=&quot;5&quot;/&gt;&lt;property id=&quot;20300&quot; value=&quot;Slide 16 - &amp;quot;BUY-IN&amp;quot;&quot;/&gt;&lt;property id=&quot;20307&quot; value=&quot;313&quot;/&gt;&lt;/object&gt;&lt;object type=&quot;3&quot; unique_id=&quot;158883&quot;&gt;&lt;property id=&quot;20148&quot; value=&quot;5&quot;/&gt;&lt;property id=&quot;20300&quot; value=&quot;Slide 17 - &amp;quot;The obligatory commute …&amp;quot;&quot;/&gt;&lt;property id=&quot;20307&quot; value=&quot;312&quot;/&gt;&lt;/object&gt;&lt;object type=&quot;3&quot; unique_id=&quot;158884&quot;&gt;&lt;property id=&quot;20148&quot; value=&quot;5&quot;/&gt;&lt;property id=&quot;20300&quot; value=&quot;Slide 18 - &amp;quot;Energy Detractors&amp;quot;&quot;/&gt;&lt;property id=&quot;20307&quot; value=&quot;316&quot;/&gt;&lt;/object&gt;&lt;object type=&quot;3&quot; unique_id=&quot;158885&quot;&gt;&lt;property id=&quot;20148&quot; value=&quot;5&quot;/&gt;&lt;property id=&quot;20300&quot; value=&quot;Slide 19 - &amp;quot;The world craves clarity …&amp;quot;&quot;/&gt;&lt;property id=&quot;20307&quot; value=&quot;319&quot;/&gt;&lt;/object&gt;&lt;object type=&quot;3&quot; unique_id=&quot;158886&quot;&gt;&lt;property id=&quot;20148&quot; value=&quot;5&quot;/&gt;&lt;property id=&quot;20300&quot; value=&quot;Slide 20 - &amp;quot;Charters … clarifying your “story”&amp;quot;&quot;/&gt;&lt;property id=&quot;20307&quot; value=&quot;325&quot;/&gt;&lt;/object&gt;&lt;object type=&quot;3&quot; unique_id=&quot;158887&quot;&gt;&lt;property id=&quot;20148&quot; value=&quot;5&quot;/&gt;&lt;property id=&quot;20300&quot; value=&quot;Slide 21&quot;/&gt;&lt;property id=&quot;20307&quot; value=&quot;323&quot;/&gt;&lt;/object&gt;&lt;object type=&quot;3&quot; unique_id=&quot;158888&quot;&gt;&lt;property id=&quot;20148&quot; value=&quot;5&quot;/&gt;&lt;property id=&quot;20300&quot; value=&quot;Slide 22 - &amp;quot;Charters can be/should be developed at several levels&amp;quot;&quot;/&gt;&lt;property id=&quot;20307&quot; value=&quot;324&quot;/&gt;&lt;/object&gt;&lt;object type=&quot;3&quot; unique_id=&quot;158889&quot;&gt;&lt;property id=&quot;20148&quot; value=&quot;5&quot;/&gt;&lt;property id=&quot;20300&quot; value=&quot;Slide 23 - &amp;quot;Selection&amp;quot;&quot;/&gt;&lt;property id=&quot;20307&quot; value=&quot;299&quot;/&gt;&lt;/object&gt;&lt;object type=&quot;3&quot; unique_id=&quot;158890&quot;&gt;&lt;property id=&quot;20148&quot; value=&quot;5&quot;/&gt;&lt;property id=&quot;20300&quot; value=&quot;Slide 24 - &amp;quot;Socialization/On-boarding&amp;quot;&quot;/&gt;&lt;property id=&quot;20307&quot; value=&quot;300&quot;/&gt;&lt;/object&gt;&lt;object type=&quot;3&quot; unique_id=&quot;158891&quot;&gt;&lt;property id=&quot;20148&quot; value=&quot;5&quot;/&gt;&lt;property id=&quot;20300&quot; value=&quot;Slide 25 - &amp;quot;Work Design&amp;quot;&quot;/&gt;&lt;property id=&quot;20307&quot; value=&quot;301&quot;/&gt;&lt;/object&gt;&lt;object type=&quot;3&quot; unique_id=&quot;158892&quot;&gt;&lt;property id=&quot;20148&quot; value=&quot;5&quot;/&gt;&lt;property id=&quot;20300&quot; value=&quot;Slide 26&quot;/&gt;&lt;property id=&quot;20307&quot; value=&quot;276&quot;/&gt;&lt;/object&gt;&lt;object type=&quot;3&quot; unique_id=&quot;158893&quot;&gt;&lt;property id=&quot;20148&quot; value=&quot;5&quot;/&gt;&lt;property id=&quot;20300&quot; value=&quot;Slide 27 - &amp;quot;Appraisal&amp;quot;&quot;/&gt;&lt;property id=&quot;20307&quot; value=&quot;302&quot;/&gt;&lt;/object&gt;&lt;object type=&quot;3&quot; unique_id=&quot;158894&quot;&gt;&lt;property id=&quot;20148&quot; value=&quot;5&quot;/&gt;&lt;property id=&quot;20300&quot; value=&quot;Slide 28 - &amp;quot;Rewards&amp;quot;&quot;/&gt;&lt;property id=&quot;20307&quot; value=&quot;303&quot;/&gt;&lt;/object&gt;&lt;object type=&quot;3&quot; unique_id=&quot;158895&quot;&gt;&lt;property id=&quot;20148&quot; value=&quot;5&quot;/&gt;&lt;property id=&quot;20300&quot; value=&quot;Slide 29 - &amp;quot;Executive Pay Multiples (1992)&amp;quot;&quot;/&gt;&lt;property id=&quot;20307&quot; value=&quot;328&quot;/&gt;&lt;/object&gt;&lt;object type=&quot;3&quot; unique_id=&quot;158896&quot;&gt;&lt;property id=&quot;20148&quot; value=&quot;5&quot;/&gt;&lt;property id=&quot;20300&quot; value=&quot;Slide 30 - &amp;quot;Executive Pay Multiples (2003)&amp;quot;&quot;/&gt;&lt;property id=&quot;20307&quot; value=&quot;327&quot;/&gt;&lt;/object&gt;&lt;object type=&quot;3&quot; unique_id=&quot;158897&quot;&gt;&lt;property id=&quot;20148&quot; value=&quot;5&quot;/&gt;&lt;property id=&quot;20300&quot; value=&quot;Slide 31&quot;/&gt;&lt;property id=&quot;20307&quot; value=&quot;344&quot;/&gt;&lt;/object&gt;&lt;object type=&quot;3&quot; unique_id=&quot;158898&quot;&gt;&lt;property id=&quot;20148&quot; value=&quot;5&quot;/&gt;&lt;property id=&quot;20300&quot; value=&quot;Slide 32 - &amp;quot;Outplacement&amp;quot;&quot;/&gt;&lt;property id=&quot;20307&quot; value=&quot;305&quot;/&gt;&lt;/object&gt;&lt;object type=&quot;3&quot; unique_id=&quot;158899&quot;&gt;&lt;property id=&quot;20148&quot; value=&quot;5&quot;/&gt;&lt;property id=&quot;20300&quot; value=&quot;Slide 33 - &amp;quot;Learning&amp;quot;&quot;/&gt;&lt;property id=&quot;20307&quot; value=&quot;304&quot;/&gt;&lt;/object&gt;&lt;object type=&quot;3&quot; unique_id=&quot;158900&quot;&gt;&lt;property id=&quot;20148&quot; value=&quot;5&quot;/&gt;&lt;property id=&quot;20300&quot; value=&quot;Slide 34 - &amp;quot;Energy&amp;quot;&quot;/&gt;&lt;property id=&quot;20307&quot; value=&quot;306&quot;/&gt;&lt;/object&gt;&lt;object type=&quot;3&quot; unique_id=&quot;158901&quot;&gt;&lt;property id=&quot;20148&quot; value=&quot;5&quot;/&gt;&lt;property id=&quot;20300&quot; value=&quot;Slide 35 - &amp;quot;The Link between  Feel and Performance&amp;quot;&quot;/&gt;&lt;property id=&quot;20307&quot; value=&quot;330&quot;/&gt;&lt;/object&gt;&lt;object type=&quot;3&quot; unique_id=&quot;158902&quot;&gt;&lt;property id=&quot;20148&quot; value=&quot;5&quot;/&gt;&lt;property id=&quot;20300&quot; value=&quot;Slide 36 - &amp;quot;High Energy Organizations&amp;quot;&quot;/&gt;&lt;property id=&quot;20307&quot; value=&quot;326&quot;/&gt;&lt;/object&gt;&lt;object type=&quot;3&quot; unique_id=&quot;158903&quot;&gt;&lt;property id=&quot;20148&quot; value=&quot;5&quot;/&gt;&lt;property id=&quot;20300&quot; value=&quot;Slide 37 - &amp;quot;High Energy Employees&amp;quot;&quot;/&gt;&lt;property id=&quot;20307&quot; value=&quot;329&quot;/&gt;&lt;/object&gt;&lt;object type=&quot;3&quot; unique_id=&quot;158904&quot;&gt;&lt;property id=&quot;20148&quot; value=&quot;5&quot;/&gt;&lt;property id=&quot;20300&quot; value=&quot;Slide 38 - &amp;quot;Too Much?&amp;quot;&quot;/&gt;&lt;property id=&quot;20307&quot; value=&quot;358&quot;/&gt;&lt;/object&gt;&lt;object type=&quot;3&quot; unique_id=&quot;158905&quot;&gt;&lt;property id=&quot;20148&quot; value=&quot;5&quot;/&gt;&lt;property id=&quot;20300&quot; value=&quot;Slide 39 - &amp;quot;Jeff Pfeffer’s Seven Practices of Successful Organizations&amp;quot;&quot;/&gt;&lt;property id=&quot;20307&quot; value=&quot;259&quot;/&gt;&lt;/object&gt;&lt;object type=&quot;3&quot; unique_id=&quot;158906&quot;&gt;&lt;property id=&quot;20148&quot; value=&quot;5&quot;/&gt;&lt;property id=&quot;20300&quot; value=&quot;Slide 40 - &amp;quot;What does this all mean to you?&amp;quot;&quot;/&gt;&lt;property id=&quot;20307&quot; value=&quot;342&quot;/&gt;&lt;/object&gt;&lt;object type=&quot;3&quot; unique_id=&quot;158907&quot;&gt;&lt;property id=&quot;20148&quot; value=&quot;5&quot;/&gt;&lt;property id=&quot;20300&quot; value=&quot;Slide 41 - &amp;quot;Importance of Organizational Learning&amp;quot;&quot;/&gt;&lt;property id=&quot;20307&quot; value=&quot;287&quot;/&gt;&lt;/object&gt;&lt;object type=&quot;3&quot; unique_id=&quot;158908&quot;&gt;&lt;property id=&quot;20148&quot; value=&quot;5&quot;/&gt;&lt;property id=&quot;20300&quot; value=&quot;Slide 42&quot;/&gt;&lt;property id=&quot;20307&quot; value=&quot;343&quot;/&gt;&lt;/object&gt;&lt;object type=&quot;3&quot; unique_id=&quot;158909&quot;&gt;&lt;property id=&quot;20148&quot; value=&quot;5&quot;/&gt;&lt;property id=&quot;20300&quot; value=&quot;Slide 43 - &amp;quot;Researchers on HRM SSCA&amp;quot;&quot;/&gt;&lt;property id=&quot;20307&quot; value=&quot;271&quot;/&gt;&lt;/object&gt;&lt;object type=&quot;3&quot; unique_id=&quot;158910&quot;&gt;&lt;property id=&quot;20148&quot; value=&quot;5&quot;/&gt;&lt;property id=&quot;20300&quot; value=&quot;Slide 44 - &amp;quot;How is ____ designed in these key areas?&amp;quot;&quot;/&gt;&lt;property id=&quot;20307&quot; value=&quot;294&quot;/&gt;&lt;/object&gt;&lt;object type=&quot;3&quot; unique_id=&quot;158911&quot;&gt;&lt;property id=&quot;20148&quot; value=&quot;5&quot;/&gt;&lt;property id=&quot;20300&quot; value=&quot;Slide 45 - &amp;quot;Competitive Advantage  Through People&amp;quot;&quot;/&gt;&lt;property id=&quot;20307&quot; value=&quot;272&quot;/&gt;&lt;/object&gt;&lt;object type=&quot;3&quot; unique_id=&quot;158912&quot;&gt;&lt;property id=&quot;20148&quot; value=&quot;5&quot;/&gt;&lt;property id=&quot;20300&quot; value=&quot;Slide 46 - &amp;quot;SELECTION CRITERIA&amp;quot;&quot;/&gt;&lt;property id=&quot;20307&quot; value=&quot;273&quot;/&gt;&lt;/object&gt;&lt;object type=&quot;3&quot; unique_id=&quot;158913&quot;&gt;&lt;property id=&quot;20148&quot; value=&quot;5&quot;/&gt;&lt;property id=&quot;20300&quot; value=&quot;Slide 47 - &amp;quot;Competitive Advantage  Through People&amp;quot;&quot;/&gt;&lt;property id=&quot;20307&quot; value=&quot;274&quot;/&gt;&lt;/object&gt;&lt;object type=&quot;3&quot; unique_id=&quot;158914&quot;&gt;&lt;property id=&quot;20148&quot; value=&quot;5&quot;/&gt;&lt;property id=&quot;20300&quot; value=&quot;Slide 48 - &amp;quot;Competitive Advantage  Through People&amp;quot;&quot;/&gt;&lt;property id=&quot;20307&quot; value=&quot;275&quot;/&gt;&lt;/object&gt;&lt;object type=&quot;3&quot; unique_id=&quot;158915&quot;&gt;&lt;property id=&quot;20148&quot; value=&quot;5&quot;/&gt;&lt;property id=&quot;20300&quot; value=&quot;Slide 49 - &amp;quot;Competitive Advantage  Through People&amp;quot;&quot;/&gt;&lt;property id=&quot;20307&quot; value=&quot;284&quot;/&gt;&lt;/object&gt;&lt;object type=&quot;3&quot; unique_id=&quot;158916&quot;&gt;&lt;property id=&quot;20148&quot; value=&quot;5&quot;/&gt;&lt;property id=&quot;20300&quot; value=&quot;Slide 50 - &amp;quot;Competitive Advantage  Through People&amp;quot;&quot;/&gt;&lt;property id=&quot;20307&quot; value=&quot;286&quot;/&gt;&lt;/object&gt;&lt;object type=&quot;3&quot; unique_id=&quot;158917&quot;&gt;&lt;property id=&quot;20148&quot; value=&quot;5&quot;/&gt;&lt;property id=&quot;20300&quot; value=&quot;Slide 51 - &amp;quot;Dumb Things  Smart Organizations Do&amp;quot;&quot;/&gt;&lt;property id=&quot;20307&quot; value=&quot;262&quot;/&gt;&lt;/object&gt;&lt;object type=&quot;3&quot; unique_id=&quot;158918&quot;&gt;&lt;property id=&quot;20148&quot; value=&quot;5&quot;/&gt;&lt;property id=&quot;20300&quot; value=&quot;Slide 52 - &amp;quot;Dumb Things  Smart Organizations Do (2)&amp;quot;&quot;/&gt;&lt;property id=&quot;20307&quot; value=&quot;263&quot;/&gt;&lt;/object&gt;&lt;object type=&quot;3&quot; unique_id=&quot;158919&quot;&gt;&lt;property id=&quot;20148&quot; value=&quot;5&quot;/&gt;&lt;property id=&quot;20300&quot; value=&quot;Slide 53 - &amp;quot;Learning Organizations&amp;quot;&quot;/&gt;&lt;property id=&quot;20307&quot; value=&quot;260&quot;/&gt;&lt;/object&gt;&lt;object type=&quot;3&quot; unique_id=&quot;158920&quot;&gt;&lt;property id=&quot;20148&quot; value=&quot;5&quot;/&gt;&lt;property id=&quot;20300&quot; value=&quot;Slide 54 - &amp;quot;Learning Organizations (2)&amp;quot;&quot;/&gt;&lt;property id=&quot;20307&quot; value=&quot;261&quot;/&gt;&lt;/object&gt;&lt;object type=&quot;3&quot; unique_id=&quot;158921&quot;&gt;&lt;property id=&quot;20148&quot; value=&quot;5&quot;/&gt;&lt;property id=&quot;20300&quot; value=&quot;Slide 55 - &amp;quot;Choice Theory&amp;quot;&quot;/&gt;&lt;property id=&quot;20307&quot; value=&quot;283&quot;/&gt;&lt;/object&gt;&lt;object type=&quot;3&quot; unique_id=&quot;158922&quot;&gt;&lt;property id=&quot;20148&quot; value=&quot;5&quot;/&gt;&lt;property id=&quot;20300&quot; value=&quot;Slide 56&quot;/&gt;&lt;property id=&quot;20307&quot; value=&quot;266&quot;/&gt;&lt;/object&gt;&lt;object type=&quot;3&quot; unique_id=&quot;158923&quot;&gt;&lt;property id=&quot;20148&quot; value=&quot;5&quot;/&gt;&lt;property id=&quot;20300&quot; value=&quot;Slide 57&quot;/&gt;&lt;property id=&quot;20307&quot; value=&quot;345&quot;/&gt;&lt;/object&gt;&lt;object type=&quot;3&quot; unique_id=&quot;158924&quot;&gt;&lt;property id=&quot;20148&quot; value=&quot;5&quot;/&gt;&lt;property id=&quot;20300&quot; value=&quot;Slide 58&quot;/&gt;&lt;property id=&quot;20307&quot; value=&quot;346&quot;/&gt;&lt;/object&gt;&lt;object type=&quot;3&quot; unique_id=&quot;158925&quot;&gt;&lt;property id=&quot;20148&quot; value=&quot;5&quot;/&gt;&lt;property id=&quot;20300&quot; value=&quot;Slide 59&quot;/&gt;&lt;property id=&quot;20307&quot; value=&quot;347&quot;/&gt;&lt;/object&gt;&lt;object type=&quot;3&quot; unique_id=&quot;158926&quot;&gt;&lt;property id=&quot;20148&quot; value=&quot;5&quot;/&gt;&lt;property id=&quot;20300&quot; value=&quot;Slide 60&quot;/&gt;&lt;property id=&quot;20307&quot; value=&quot;348&quot;/&gt;&lt;/object&gt;&lt;object type=&quot;3&quot; unique_id=&quot;158927&quot;&gt;&lt;property id=&quot;20148&quot; value=&quot;5&quot;/&gt;&lt;property id=&quot;20300&quot; value=&quot;Slide 61&quot;/&gt;&lt;property id=&quot;20307&quot; value=&quot;349&quot;/&gt;&lt;/object&gt;&lt;object type=&quot;3&quot; unique_id=&quot;158928&quot;&gt;&lt;property id=&quot;20148&quot; value=&quot;5&quot;/&gt;&lt;property id=&quot;20300&quot; value=&quot;Slide 62&quot;/&gt;&lt;property id=&quot;20307&quot; value=&quot;350&quot;/&gt;&lt;/object&gt;&lt;object type=&quot;3&quot; unique_id=&quot;158929&quot;&gt;&lt;property id=&quot;20148&quot; value=&quot;5&quot;/&gt;&lt;property id=&quot;20300&quot; value=&quot;Slide 63&quot;/&gt;&lt;property id=&quot;20307&quot; value=&quot;351&quot;/&gt;&lt;/object&gt;&lt;object type=&quot;3&quot; unique_id=&quot;158930&quot;&gt;&lt;property id=&quot;20148&quot; value=&quot;5&quot;/&gt;&lt;property id=&quot;20300&quot; value=&quot;Slide 64&quot;/&gt;&lt;property id=&quot;20307&quot; value=&quot;352&quot;/&gt;&lt;/object&gt;&lt;object type=&quot;3&quot; unique_id=&quot;158931&quot;&gt;&lt;property id=&quot;20148&quot; value=&quot;5&quot;/&gt;&lt;property id=&quot;20300&quot; value=&quot;Slide 65&quot;/&gt;&lt;property id=&quot;20307&quot; value=&quot;353&quot;/&gt;&lt;/object&gt;&lt;object type=&quot;3&quot; unique_id=&quot;158932&quot;&gt;&lt;property id=&quot;20148&quot; value=&quot;5&quot;/&gt;&lt;property id=&quot;20300&quot; value=&quot;Slide 66&quot;/&gt;&lt;property id=&quot;20307&quot; value=&quot;354&quot;/&gt;&lt;/object&gt;&lt;/object&gt;&lt;object type=&quot;8&quot; unique_id=&quot;159000&quot;&gt;&lt;/object&gt;&lt;/object&gt;&lt;/database&gt;"/>
  <p:tag name="MMPROD_NEXTUNIQUEID" val="10010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3604</TotalTime>
  <Words>3566</Words>
  <Application>Microsoft Office PowerPoint</Application>
  <PresentationFormat>Overhead</PresentationFormat>
  <Paragraphs>1124</Paragraphs>
  <Slides>74</Slides>
  <Notes>54</Notes>
  <HiddenSlides>0</HiddenSlides>
  <MMClips>4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88" baseType="lpstr">
      <vt:lpstr>Arial</vt:lpstr>
      <vt:lpstr>Arial Narrow</vt:lpstr>
      <vt:lpstr>Arial Unicode MS</vt:lpstr>
      <vt:lpstr>Calibri</vt:lpstr>
      <vt:lpstr>Century Gothic</vt:lpstr>
      <vt:lpstr>Corbel</vt:lpstr>
      <vt:lpstr>Courier New</vt:lpstr>
      <vt:lpstr>Monotype Sorts</vt:lpstr>
      <vt:lpstr>Palatino Linotype</vt:lpstr>
      <vt:lpstr>Times New Roman</vt:lpstr>
      <vt:lpstr>Wingdings</vt:lpstr>
      <vt:lpstr>Executive</vt:lpstr>
      <vt:lpstr>Worksheet</vt:lpstr>
      <vt:lpstr>Chart</vt:lpstr>
      <vt:lpstr>Organizational Architecture as a Source of  Sustainable Strategic Competitive Advantage (SSCA)</vt:lpstr>
      <vt:lpstr>PowerPoint Presentation</vt:lpstr>
      <vt:lpstr>Organizational Architecture  is an SSCA because it . . .</vt:lpstr>
      <vt:lpstr>Randall Tobias, former CEO Eli Lilly Put the Moose on the Table, Interview with David Creelman</vt:lpstr>
      <vt:lpstr>Designs Majorly Affect Results</vt:lpstr>
      <vt:lpstr>“A man went into buy a suit ….”</vt:lpstr>
      <vt:lpstr>Design for Choice or Obligation?</vt:lpstr>
      <vt:lpstr>PowerPoint Presentation</vt:lpstr>
      <vt:lpstr>System Mis-alignment drains  Organizational Energy</vt:lpstr>
      <vt:lpstr>System Alignment is Key to  Organizational Energy</vt:lpstr>
      <vt:lpstr>Intangible Capital Pools</vt:lpstr>
      <vt:lpstr>Is your “Organizational Capital” positive or negative?</vt:lpstr>
      <vt:lpstr>Organizational Architecture depends on your model of business  … (The Living Company, Arie deGeus)</vt:lpstr>
      <vt:lpstr>Organizational Culture is the result  of putting people in your design …</vt:lpstr>
      <vt:lpstr>and…</vt:lpstr>
      <vt:lpstr>Mexico City Pollution Problem</vt:lpstr>
      <vt:lpstr>BUY-IN</vt:lpstr>
      <vt:lpstr>therefore  Leadership is about …</vt:lpstr>
      <vt:lpstr>Design for Choice or Obligation?</vt:lpstr>
      <vt:lpstr>The obligatory commute …</vt:lpstr>
      <vt:lpstr>Energy Drains</vt:lpstr>
      <vt:lpstr>The world craves clarity …</vt:lpstr>
      <vt:lpstr>Clarifying your “strategic story”  with Charters </vt:lpstr>
      <vt:lpstr>PowerPoint Presentation</vt:lpstr>
      <vt:lpstr>6. Who is making these decisions?</vt:lpstr>
      <vt:lpstr>Charters can and should be developed at several levels</vt:lpstr>
      <vt:lpstr>PowerPoint Presentation</vt:lpstr>
      <vt:lpstr>Selection</vt:lpstr>
      <vt:lpstr>Socialization/On-boarding</vt:lpstr>
      <vt:lpstr>Work Design</vt:lpstr>
      <vt:lpstr>PowerPoint Presentation</vt:lpstr>
      <vt:lpstr>Does Your Work Design</vt:lpstr>
      <vt:lpstr>PowerPoint Presentation</vt:lpstr>
      <vt:lpstr>Performance Appraisal</vt:lpstr>
      <vt:lpstr>Reward Systems</vt:lpstr>
      <vt:lpstr>Executive Pay Multiples (1992)</vt:lpstr>
      <vt:lpstr>Executive Pay Multiples (2003)</vt:lpstr>
      <vt:lpstr>PowerPoint Presentation</vt:lpstr>
      <vt:lpstr>PowerPoint Presentation</vt:lpstr>
      <vt:lpstr>Outplacement</vt:lpstr>
      <vt:lpstr>The Importance of Organizational Learning</vt:lpstr>
      <vt:lpstr>So is Learning …</vt:lpstr>
      <vt:lpstr>If Leadership is  Managing Energy …</vt:lpstr>
      <vt:lpstr>The Link between  Feel and Performance</vt:lpstr>
      <vt:lpstr>High Energy Organizations</vt:lpstr>
      <vt:lpstr>High Energy Employees</vt:lpstr>
      <vt:lpstr>Too Much?</vt:lpstr>
      <vt:lpstr>Jeff Pfeffer’s Seven Practices of Successful Organizations</vt:lpstr>
      <vt:lpstr>What does this all mean to you?</vt:lpstr>
      <vt:lpstr>The Research on Organizational Architecture as a Source of Strategic Competitive Advantage</vt:lpstr>
      <vt:lpstr>Researchers on HRM SSCA</vt:lpstr>
      <vt:lpstr>How is (your organization) designed  in these key areas? (Tichy)</vt:lpstr>
      <vt:lpstr>Jeff Pfeffer (Stanford) Competitive Advantage  Through People</vt:lpstr>
      <vt:lpstr>SELECTION CRITERIA</vt:lpstr>
      <vt:lpstr>Competitive Advantage  Through People</vt:lpstr>
      <vt:lpstr>Competitive Advantage  Through People</vt:lpstr>
      <vt:lpstr>Competitive Advantage  Through People</vt:lpstr>
      <vt:lpstr>Competitive Advantage  Through People</vt:lpstr>
      <vt:lpstr>Dumb Things  Smart Organizations Do</vt:lpstr>
      <vt:lpstr>Dumb Things  Smart Organizations Do (2)</vt:lpstr>
      <vt:lpstr>Learning Organizations</vt:lpstr>
      <vt:lpstr>Learning Organizations (2)</vt:lpstr>
      <vt:lpstr>PowerPoint Presentation</vt:lpstr>
      <vt:lpstr>PowerPoint Presentation</vt:lpstr>
      <vt:lpstr>Choice Theory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Darden Business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HRM as a Source of Competitive Advantage</dc:title>
  <dc:creator>Clawson, James</dc:creator>
  <cp:lastModifiedBy>Clawson, Jim</cp:lastModifiedBy>
  <cp:revision>106</cp:revision>
  <cp:lastPrinted>1998-07-24T13:53:56Z</cp:lastPrinted>
  <dcterms:created xsi:type="dcterms:W3CDTF">1998-07-22T16:59:16Z</dcterms:created>
  <dcterms:modified xsi:type="dcterms:W3CDTF">2024-12-09T17:52:33Z</dcterms:modified>
</cp:coreProperties>
</file>